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48"/>
  </p:notesMasterIdLst>
  <p:handoutMasterIdLst>
    <p:handoutMasterId r:id="rId49"/>
  </p:handoutMasterIdLst>
  <p:sldIdLst>
    <p:sldId id="496" r:id="rId2"/>
    <p:sldId id="497" r:id="rId3"/>
    <p:sldId id="498" r:id="rId4"/>
    <p:sldId id="499" r:id="rId5"/>
    <p:sldId id="500" r:id="rId6"/>
    <p:sldId id="501" r:id="rId7"/>
    <p:sldId id="502" r:id="rId8"/>
    <p:sldId id="503" r:id="rId9"/>
    <p:sldId id="504" r:id="rId10"/>
    <p:sldId id="505" r:id="rId11"/>
    <p:sldId id="506" r:id="rId12"/>
    <p:sldId id="507" r:id="rId13"/>
    <p:sldId id="508" r:id="rId14"/>
    <p:sldId id="509" r:id="rId15"/>
    <p:sldId id="510" r:id="rId16"/>
    <p:sldId id="511" r:id="rId17"/>
    <p:sldId id="512" r:id="rId18"/>
    <p:sldId id="513" r:id="rId19"/>
    <p:sldId id="514" r:id="rId20"/>
    <p:sldId id="515" r:id="rId21"/>
    <p:sldId id="516" r:id="rId22"/>
    <p:sldId id="517" r:id="rId23"/>
    <p:sldId id="518" r:id="rId24"/>
    <p:sldId id="519" r:id="rId25"/>
    <p:sldId id="520" r:id="rId26"/>
    <p:sldId id="521" r:id="rId27"/>
    <p:sldId id="522" r:id="rId28"/>
    <p:sldId id="523" r:id="rId29"/>
    <p:sldId id="524" r:id="rId30"/>
    <p:sldId id="525" r:id="rId31"/>
    <p:sldId id="526" r:id="rId32"/>
    <p:sldId id="527" r:id="rId33"/>
    <p:sldId id="528" r:id="rId34"/>
    <p:sldId id="529" r:id="rId35"/>
    <p:sldId id="530" r:id="rId36"/>
    <p:sldId id="531" r:id="rId37"/>
    <p:sldId id="532" r:id="rId38"/>
    <p:sldId id="533" r:id="rId39"/>
    <p:sldId id="534" r:id="rId40"/>
    <p:sldId id="535" r:id="rId41"/>
    <p:sldId id="536" r:id="rId42"/>
    <p:sldId id="537" r:id="rId43"/>
    <p:sldId id="538" r:id="rId44"/>
    <p:sldId id="539" r:id="rId45"/>
    <p:sldId id="540" r:id="rId46"/>
    <p:sldId id="541" r:id="rId47"/>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672" autoAdjust="0"/>
  </p:normalViewPr>
  <p:slideViewPr>
    <p:cSldViewPr>
      <p:cViewPr varScale="1">
        <p:scale>
          <a:sx n="79" d="100"/>
          <a:sy n="79" d="100"/>
        </p:scale>
        <p:origin x="-1400" y="-104"/>
      </p:cViewPr>
      <p:guideLst>
        <p:guide orient="horz" pos="2160"/>
        <p:guide pos="2880"/>
      </p:guideLst>
    </p:cSldViewPr>
  </p:slideViewPr>
  <p:outlineViewPr>
    <p:cViewPr>
      <p:scale>
        <a:sx n="33" d="100"/>
        <a:sy n="33" d="100"/>
      </p:scale>
      <p:origin x="0" y="13680"/>
    </p:cViewPr>
  </p:outlineViewPr>
  <p:notesTextViewPr>
    <p:cViewPr>
      <p:scale>
        <a:sx n="100" d="100"/>
        <a:sy n="100" d="100"/>
      </p:scale>
      <p:origin x="0" y="0"/>
    </p:cViewPr>
  </p:notesTextViewPr>
  <p:sorterViewPr>
    <p:cViewPr>
      <p:scale>
        <a:sx n="66" d="100"/>
        <a:sy n="66" d="100"/>
      </p:scale>
      <p:origin x="0" y="19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67681520-350F-47A8-B73A-1E1F92C466E1}" type="datetimeFigureOut">
              <a:rPr lang="en-US" smtClean="0"/>
              <a:pPr/>
              <a:t>3/6/16</a:t>
            </a:fld>
            <a:endParaRPr lang="en-MY"/>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5355F54A-A832-4BE2-B5C8-8578C6FACD4C}" type="slidenum">
              <a:rPr lang="en-MY" smtClean="0"/>
              <a:pPr/>
              <a:t>‹#›</a:t>
            </a:fld>
            <a:endParaRPr lang="en-MY"/>
          </a:p>
        </p:txBody>
      </p:sp>
    </p:spTree>
    <p:extLst>
      <p:ext uri="{BB962C8B-B14F-4D97-AF65-F5344CB8AC3E}">
        <p14:creationId xmlns:p14="http://schemas.microsoft.com/office/powerpoint/2010/main" val="4055801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0A2528BE-6607-44E7-981E-F556321B2EFA}" type="datetimeFigureOut">
              <a:rPr lang="en-US" smtClean="0"/>
              <a:pPr/>
              <a:t>3/6/16</a:t>
            </a:fld>
            <a:endParaRPr lang="en-MY"/>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AB28B9ED-614E-4EE6-8096-62DC17646C83}" type="slidenum">
              <a:rPr lang="en-MY" smtClean="0"/>
              <a:pPr/>
              <a:t>‹#›</a:t>
            </a:fld>
            <a:endParaRPr lang="en-MY"/>
          </a:p>
        </p:txBody>
      </p:sp>
    </p:spTree>
    <p:extLst>
      <p:ext uri="{BB962C8B-B14F-4D97-AF65-F5344CB8AC3E}">
        <p14:creationId xmlns:p14="http://schemas.microsoft.com/office/powerpoint/2010/main" val="768099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148C15-AF47-4220-B8C3-03A292256B60}" type="datetimeFigureOut">
              <a:rPr lang="en-US" smtClean="0"/>
              <a:pPr/>
              <a:t>3/6/16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14EBF792-E72C-4558-9530-D3A741D956C8}" type="slidenum">
              <a:rPr lang="en-MY" smtClean="0"/>
              <a:pPr/>
              <a:t>‹#›</a:t>
            </a:fld>
            <a:endParaRPr lang="en-MY"/>
          </a:p>
        </p:txBody>
      </p:sp>
    </p:spTree>
    <p:extLst>
      <p:ext uri="{BB962C8B-B14F-4D97-AF65-F5344CB8AC3E}">
        <p14:creationId xmlns:p14="http://schemas.microsoft.com/office/powerpoint/2010/main" val="258886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148C15-AF47-4220-B8C3-03A292256B60}" type="datetimeFigureOut">
              <a:rPr lang="en-US" smtClean="0"/>
              <a:pPr/>
              <a:t>3/6/16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14EBF792-E72C-4558-9530-D3A741D956C8}" type="slidenum">
              <a:rPr lang="en-MY" smtClean="0"/>
              <a:pPr/>
              <a:t>‹#›</a:t>
            </a:fld>
            <a:endParaRPr lang="en-MY"/>
          </a:p>
        </p:txBody>
      </p:sp>
    </p:spTree>
    <p:extLst>
      <p:ext uri="{BB962C8B-B14F-4D97-AF65-F5344CB8AC3E}">
        <p14:creationId xmlns:p14="http://schemas.microsoft.com/office/powerpoint/2010/main" val="1845064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148C15-AF47-4220-B8C3-03A292256B60}" type="datetimeFigureOut">
              <a:rPr lang="en-US" smtClean="0"/>
              <a:pPr/>
              <a:t>3/6/16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14EBF792-E72C-4558-9530-D3A741D956C8}" type="slidenum">
              <a:rPr lang="en-MY" smtClean="0"/>
              <a:pPr/>
              <a:t>‹#›</a:t>
            </a:fld>
            <a:endParaRPr lang="en-MY"/>
          </a:p>
        </p:txBody>
      </p:sp>
    </p:spTree>
    <p:extLst>
      <p:ext uri="{BB962C8B-B14F-4D97-AF65-F5344CB8AC3E}">
        <p14:creationId xmlns:p14="http://schemas.microsoft.com/office/powerpoint/2010/main" val="1882481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3" name="Date Placeholder 2"/>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fld id="{91915D0F-DEB7-EE43-B4EA-6CDCD23C21C3}" type="slidenum">
              <a:rPr lang="en-US"/>
              <a:pPr/>
              <a:t>‹#›</a:t>
            </a:fld>
            <a:endParaRPr lang="en-US"/>
          </a:p>
        </p:txBody>
      </p:sp>
    </p:spTree>
    <p:extLst>
      <p:ext uri="{BB962C8B-B14F-4D97-AF65-F5344CB8AC3E}">
        <p14:creationId xmlns:p14="http://schemas.microsoft.com/office/powerpoint/2010/main" val="210673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148C15-AF47-4220-B8C3-03A292256B60}" type="datetimeFigureOut">
              <a:rPr lang="en-US" smtClean="0"/>
              <a:pPr/>
              <a:t>3/6/16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14EBF792-E72C-4558-9530-D3A741D956C8}" type="slidenum">
              <a:rPr lang="en-MY" smtClean="0"/>
              <a:pPr/>
              <a:t>‹#›</a:t>
            </a:fld>
            <a:endParaRPr lang="en-MY"/>
          </a:p>
        </p:txBody>
      </p:sp>
    </p:spTree>
    <p:extLst>
      <p:ext uri="{BB962C8B-B14F-4D97-AF65-F5344CB8AC3E}">
        <p14:creationId xmlns:p14="http://schemas.microsoft.com/office/powerpoint/2010/main" val="1260280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148C15-AF47-4220-B8C3-03A292256B60}" type="datetimeFigureOut">
              <a:rPr lang="en-US" smtClean="0"/>
              <a:pPr/>
              <a:t>3/6/16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14EBF792-E72C-4558-9530-D3A741D956C8}" type="slidenum">
              <a:rPr lang="en-MY" smtClean="0"/>
              <a:pPr/>
              <a:t>‹#›</a:t>
            </a:fld>
            <a:endParaRPr lang="en-MY"/>
          </a:p>
        </p:txBody>
      </p:sp>
    </p:spTree>
    <p:extLst>
      <p:ext uri="{BB962C8B-B14F-4D97-AF65-F5344CB8AC3E}">
        <p14:creationId xmlns:p14="http://schemas.microsoft.com/office/powerpoint/2010/main" val="275204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148C15-AF47-4220-B8C3-03A292256B60}" type="datetimeFigureOut">
              <a:rPr lang="en-US" smtClean="0"/>
              <a:pPr/>
              <a:t>3/6/16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14EBF792-E72C-4558-9530-D3A741D956C8}" type="slidenum">
              <a:rPr lang="en-MY" smtClean="0"/>
              <a:pPr/>
              <a:t>‹#›</a:t>
            </a:fld>
            <a:endParaRPr lang="en-MY"/>
          </a:p>
        </p:txBody>
      </p:sp>
    </p:spTree>
    <p:extLst>
      <p:ext uri="{BB962C8B-B14F-4D97-AF65-F5344CB8AC3E}">
        <p14:creationId xmlns:p14="http://schemas.microsoft.com/office/powerpoint/2010/main" val="1548031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148C15-AF47-4220-B8C3-03A292256B60}" type="datetimeFigureOut">
              <a:rPr lang="en-US" smtClean="0"/>
              <a:pPr/>
              <a:t>3/6/16</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14EBF792-E72C-4558-9530-D3A741D956C8}" type="slidenum">
              <a:rPr lang="en-MY" smtClean="0"/>
              <a:pPr/>
              <a:t>‹#›</a:t>
            </a:fld>
            <a:endParaRPr lang="en-MY"/>
          </a:p>
        </p:txBody>
      </p:sp>
    </p:spTree>
    <p:extLst>
      <p:ext uri="{BB962C8B-B14F-4D97-AF65-F5344CB8AC3E}">
        <p14:creationId xmlns:p14="http://schemas.microsoft.com/office/powerpoint/2010/main" val="1846451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148C15-AF47-4220-B8C3-03A292256B60}" type="datetimeFigureOut">
              <a:rPr lang="en-US" smtClean="0"/>
              <a:pPr/>
              <a:t>3/6/16</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14EBF792-E72C-4558-9530-D3A741D956C8}" type="slidenum">
              <a:rPr lang="en-MY" smtClean="0"/>
              <a:pPr/>
              <a:t>‹#›</a:t>
            </a:fld>
            <a:endParaRPr lang="en-MY"/>
          </a:p>
        </p:txBody>
      </p:sp>
    </p:spTree>
    <p:extLst>
      <p:ext uri="{BB962C8B-B14F-4D97-AF65-F5344CB8AC3E}">
        <p14:creationId xmlns:p14="http://schemas.microsoft.com/office/powerpoint/2010/main" val="1245838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148C15-AF47-4220-B8C3-03A292256B60}" type="datetimeFigureOut">
              <a:rPr lang="en-US" smtClean="0"/>
              <a:pPr/>
              <a:t>3/6/16</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14EBF792-E72C-4558-9530-D3A741D956C8}" type="slidenum">
              <a:rPr lang="en-MY" smtClean="0"/>
              <a:pPr/>
              <a:t>‹#›</a:t>
            </a:fld>
            <a:endParaRPr lang="en-MY"/>
          </a:p>
        </p:txBody>
      </p:sp>
    </p:spTree>
    <p:extLst>
      <p:ext uri="{BB962C8B-B14F-4D97-AF65-F5344CB8AC3E}">
        <p14:creationId xmlns:p14="http://schemas.microsoft.com/office/powerpoint/2010/main" val="771762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148C15-AF47-4220-B8C3-03A292256B60}" type="datetimeFigureOut">
              <a:rPr lang="en-US" smtClean="0"/>
              <a:pPr/>
              <a:t>3/6/16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14EBF792-E72C-4558-9530-D3A741D956C8}" type="slidenum">
              <a:rPr lang="en-MY" smtClean="0"/>
              <a:pPr/>
              <a:t>‹#›</a:t>
            </a:fld>
            <a:endParaRPr lang="en-MY"/>
          </a:p>
        </p:txBody>
      </p:sp>
    </p:spTree>
    <p:extLst>
      <p:ext uri="{BB962C8B-B14F-4D97-AF65-F5344CB8AC3E}">
        <p14:creationId xmlns:p14="http://schemas.microsoft.com/office/powerpoint/2010/main" val="149958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148C15-AF47-4220-B8C3-03A292256B60}" type="datetimeFigureOut">
              <a:rPr lang="en-US" smtClean="0"/>
              <a:pPr/>
              <a:t>3/6/16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14EBF792-E72C-4558-9530-D3A741D956C8}" type="slidenum">
              <a:rPr lang="en-MY" smtClean="0"/>
              <a:pPr/>
              <a:t>‹#›</a:t>
            </a:fld>
            <a:endParaRPr lang="en-MY"/>
          </a:p>
        </p:txBody>
      </p:sp>
    </p:spTree>
    <p:extLst>
      <p:ext uri="{BB962C8B-B14F-4D97-AF65-F5344CB8AC3E}">
        <p14:creationId xmlns:p14="http://schemas.microsoft.com/office/powerpoint/2010/main" val="10506965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48C15-AF47-4220-B8C3-03A292256B60}" type="datetimeFigureOut">
              <a:rPr lang="en-US" smtClean="0"/>
              <a:pPr/>
              <a:t>3/6/16</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EBF792-E72C-4558-9530-D3A741D956C8}" type="slidenum">
              <a:rPr lang="en-MY" smtClean="0"/>
              <a:pPr/>
              <a:t>‹#›</a:t>
            </a:fld>
            <a:endParaRPr lang="en-MY"/>
          </a:p>
        </p:txBody>
      </p:sp>
    </p:spTree>
    <p:extLst>
      <p:ext uri="{BB962C8B-B14F-4D97-AF65-F5344CB8AC3E}">
        <p14:creationId xmlns:p14="http://schemas.microsoft.com/office/powerpoint/2010/main" val="368542956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5.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ctrTitle"/>
          </p:nvPr>
        </p:nvSpPr>
        <p:spPr>
          <a:xfrm>
            <a:off x="0" y="4005064"/>
            <a:ext cx="6516216" cy="2852936"/>
          </a:xfrm>
        </p:spPr>
        <p:txBody>
          <a:bodyPr>
            <a:normAutofit fontScale="90000"/>
          </a:bodyPr>
          <a:lstStyle/>
          <a:p>
            <a:pPr eaLnBrk="1" hangingPunct="1"/>
            <a:r>
              <a:rPr lang="en-US" sz="4000" dirty="0" smtClean="0"/>
              <a:t>NT SURVEY/INTRODUCTION 3:</a:t>
            </a:r>
            <a:br>
              <a:rPr lang="en-US" sz="4000" dirty="0" smtClean="0"/>
            </a:br>
            <a:r>
              <a:rPr lang="en-US" sz="4000" dirty="0" smtClean="0"/>
              <a:t>EVENTS AND IDEAS THAT SHAPED </a:t>
            </a:r>
            <a:br>
              <a:rPr lang="en-US" sz="4000" dirty="0" smtClean="0"/>
            </a:br>
            <a:r>
              <a:rPr lang="en-US" sz="4000" dirty="0" smtClean="0"/>
              <a:t>THE NT WORLD</a:t>
            </a:r>
            <a:br>
              <a:rPr lang="en-US" sz="4000" dirty="0" smtClean="0"/>
            </a:br>
            <a:r>
              <a:rPr lang="en-US" sz="2400" dirty="0" smtClean="0"/>
              <a:t>by Rev </a:t>
            </a:r>
            <a:r>
              <a:rPr lang="en-US" sz="2400" dirty="0" err="1" smtClean="0"/>
              <a:t>Dr</a:t>
            </a:r>
            <a:r>
              <a:rPr lang="en-US" sz="2400" dirty="0" smtClean="0"/>
              <a:t> Lim Kar Yong</a:t>
            </a:r>
            <a:endParaRPr lang="en-MY" sz="2400" dirty="0" smtClean="0"/>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244" y="0"/>
            <a:ext cx="6530524" cy="4077072"/>
          </a:xfrm>
          <a:prstGeom prst="rect">
            <a:avLst/>
          </a:prstGeom>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70646" y="7670"/>
            <a:ext cx="2666311" cy="4933498"/>
          </a:xfrm>
          <a:prstGeom prst="rect">
            <a:avLst/>
          </a:prstGeom>
        </p:spPr>
      </p:pic>
    </p:spTree>
    <p:extLst>
      <p:ext uri="{BB962C8B-B14F-4D97-AF65-F5344CB8AC3E}">
        <p14:creationId xmlns:p14="http://schemas.microsoft.com/office/powerpoint/2010/main" val="39191240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Classes in the </a:t>
            </a:r>
            <a:r>
              <a:rPr lang="en-US" dirty="0" smtClean="0"/>
              <a:t>Society</a:t>
            </a:r>
            <a:endParaRPr lang="en-US" dirty="0"/>
          </a:p>
        </p:txBody>
      </p:sp>
      <p:sp>
        <p:nvSpPr>
          <p:cNvPr id="3" name="Content Placeholder 2"/>
          <p:cNvSpPr>
            <a:spLocks noGrp="1"/>
          </p:cNvSpPr>
          <p:nvPr>
            <p:ph idx="1"/>
          </p:nvPr>
        </p:nvSpPr>
        <p:spPr/>
        <p:txBody>
          <a:bodyPr/>
          <a:lstStyle/>
          <a:p>
            <a:r>
              <a:rPr lang="en-US" dirty="0" smtClean="0"/>
              <a:t>Masters</a:t>
            </a:r>
          </a:p>
          <a:p>
            <a:r>
              <a:rPr lang="en-US" dirty="0" smtClean="0"/>
              <a:t>Slaves</a:t>
            </a:r>
          </a:p>
          <a:p>
            <a:r>
              <a:rPr lang="en-US" dirty="0" smtClean="0"/>
              <a:t>Freedmen</a:t>
            </a:r>
          </a:p>
          <a:p>
            <a:r>
              <a:rPr lang="en-US" dirty="0" smtClean="0"/>
              <a:t>slave </a:t>
            </a:r>
            <a:r>
              <a:rPr lang="en-US" dirty="0"/>
              <a:t>and master </a:t>
            </a:r>
            <a:r>
              <a:rPr lang="en-US" dirty="0" smtClean="0"/>
              <a:t>relationship</a:t>
            </a:r>
          </a:p>
          <a:p>
            <a:endParaRPr lang="en-US" dirty="0"/>
          </a:p>
          <a:p>
            <a:endParaRPr lang="en-US" dirty="0"/>
          </a:p>
        </p:txBody>
      </p:sp>
    </p:spTree>
    <p:extLst>
      <p:ext uri="{BB962C8B-B14F-4D97-AF65-F5344CB8AC3E}">
        <p14:creationId xmlns:p14="http://schemas.microsoft.com/office/powerpoint/2010/main" val="4140446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149080"/>
            <a:ext cx="8229600" cy="1944216"/>
          </a:xfrm>
        </p:spPr>
        <p:txBody>
          <a:bodyPr>
            <a:normAutofit/>
          </a:bodyPr>
          <a:lstStyle/>
          <a:p>
            <a:r>
              <a:rPr lang="en-US" sz="2800" dirty="0" smtClean="0">
                <a:latin typeface="+mn-lt"/>
              </a:rPr>
              <a:t>Lucius </a:t>
            </a:r>
            <a:r>
              <a:rPr lang="en-US" sz="2800" dirty="0" err="1" smtClean="0">
                <a:latin typeface="+mn-lt"/>
              </a:rPr>
              <a:t>Ampudius</a:t>
            </a:r>
            <a:r>
              <a:rPr lang="en-US" sz="2800" dirty="0" smtClean="0">
                <a:latin typeface="+mn-lt"/>
              </a:rPr>
              <a:t> </a:t>
            </a:r>
            <a:r>
              <a:rPr lang="en-US" sz="2800" dirty="0" err="1" smtClean="0">
                <a:latin typeface="+mn-lt"/>
              </a:rPr>
              <a:t>Philomusus</a:t>
            </a:r>
            <a:r>
              <a:rPr lang="en-US" sz="2800" dirty="0" smtClean="0">
                <a:latin typeface="+mn-lt"/>
              </a:rPr>
              <a:t>,</a:t>
            </a:r>
            <a:r>
              <a:rPr lang="en-US" sz="2800" dirty="0">
                <a:latin typeface="+mn-lt"/>
              </a:rPr>
              <a:t> </a:t>
            </a:r>
            <a:r>
              <a:rPr lang="en-US" sz="2800" dirty="0" smtClean="0">
                <a:latin typeface="+mn-lt"/>
              </a:rPr>
              <a:t>a freed slave and his family. On either side are corn measures, showing that he was a corn trader, a lucrative trade.</a:t>
            </a:r>
            <a:br>
              <a:rPr lang="en-US" sz="2800" dirty="0" smtClean="0">
                <a:latin typeface="+mn-lt"/>
              </a:rPr>
            </a:br>
            <a:r>
              <a:rPr lang="en-US" sz="2800" dirty="0" smtClean="0">
                <a:latin typeface="+mn-lt"/>
              </a:rPr>
              <a:t>Dated circa 15BCE - 5CE</a:t>
            </a:r>
            <a:endParaRPr lang="en-US" sz="2800" dirty="0">
              <a:latin typeface="+mn-lt"/>
            </a:endParaRPr>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487" y="0"/>
            <a:ext cx="9177189" cy="3539201"/>
          </a:xfrm>
        </p:spPr>
      </p:pic>
    </p:spTree>
    <p:extLst>
      <p:ext uri="{BB962C8B-B14F-4D97-AF65-F5344CB8AC3E}">
        <p14:creationId xmlns:p14="http://schemas.microsoft.com/office/powerpoint/2010/main" val="3430239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869160"/>
            <a:ext cx="8229600" cy="1872208"/>
          </a:xfrm>
        </p:spPr>
        <p:txBody>
          <a:bodyPr>
            <a:noAutofit/>
          </a:bodyPr>
          <a:lstStyle/>
          <a:p>
            <a:r>
              <a:rPr lang="en-US" sz="2400" dirty="0" err="1" smtClean="0"/>
              <a:t>Publius</a:t>
            </a:r>
            <a:r>
              <a:rPr lang="en-US" sz="2400" dirty="0" smtClean="0"/>
              <a:t> </a:t>
            </a:r>
            <a:r>
              <a:rPr lang="en-US" sz="2400" dirty="0" err="1" smtClean="0"/>
              <a:t>Licinius</a:t>
            </a:r>
            <a:r>
              <a:rPr lang="en-US" sz="2400" dirty="0" smtClean="0"/>
              <a:t> </a:t>
            </a:r>
            <a:r>
              <a:rPr lang="en-US" sz="2400" dirty="0" err="1" smtClean="0"/>
              <a:t>Philonicus</a:t>
            </a:r>
            <a:r>
              <a:rPr lang="en-US" sz="2400" dirty="0" smtClean="0"/>
              <a:t> and </a:t>
            </a:r>
            <a:r>
              <a:rPr lang="en-US" sz="2400" dirty="0" err="1" smtClean="0"/>
              <a:t>Publius</a:t>
            </a:r>
            <a:r>
              <a:rPr lang="en-US" sz="2400" dirty="0" smtClean="0"/>
              <a:t> </a:t>
            </a:r>
            <a:r>
              <a:rPr lang="en-US" sz="2400" dirty="0" err="1" smtClean="0"/>
              <a:t>Licinius</a:t>
            </a:r>
            <a:r>
              <a:rPr lang="en-US" sz="2400" dirty="0" smtClean="0"/>
              <a:t> Demetrius, dated 30-10 BCE, near Rome.</a:t>
            </a:r>
            <a:br>
              <a:rPr lang="en-US" sz="2400" dirty="0" smtClean="0"/>
            </a:br>
            <a:r>
              <a:rPr lang="en-US" sz="2400" dirty="0" smtClean="0"/>
              <a:t>Left - rods and axes </a:t>
            </a:r>
            <a:r>
              <a:rPr lang="en-US" sz="2400" dirty="0"/>
              <a:t>u</a:t>
            </a:r>
            <a:r>
              <a:rPr lang="en-US" sz="2400" dirty="0" smtClean="0"/>
              <a:t>sed in ceremony of freeing a slave</a:t>
            </a:r>
            <a:br>
              <a:rPr lang="en-US" sz="2400" dirty="0" smtClean="0"/>
            </a:br>
            <a:r>
              <a:rPr lang="en-US" sz="2400" dirty="0" smtClean="0"/>
              <a:t>Right - tools of a carpenter</a:t>
            </a:r>
            <a:br>
              <a:rPr lang="en-US" sz="2400" dirty="0" smtClean="0"/>
            </a:br>
            <a:r>
              <a:rPr lang="en-US" sz="2400" dirty="0" smtClean="0"/>
              <a:t>Pediment – tools of a smith or </a:t>
            </a:r>
            <a:r>
              <a:rPr lang="en-US" sz="2400" dirty="0" err="1" smtClean="0"/>
              <a:t>moneyer</a:t>
            </a:r>
            <a:endParaRPr lang="en-US" sz="2400" dirty="0"/>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859"/>
          <a:stretch/>
        </p:blipFill>
        <p:spPr>
          <a:xfrm>
            <a:off x="1475656" y="0"/>
            <a:ext cx="6120680" cy="4780069"/>
          </a:xfrm>
        </p:spPr>
      </p:pic>
    </p:spTree>
    <p:extLst>
      <p:ext uri="{BB962C8B-B14F-4D97-AF65-F5344CB8AC3E}">
        <p14:creationId xmlns:p14="http://schemas.microsoft.com/office/powerpoint/2010/main" val="903769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in the Society</a:t>
            </a:r>
            <a:endParaRPr lang="en-US" dirty="0"/>
          </a:p>
        </p:txBody>
      </p:sp>
      <p:sp>
        <p:nvSpPr>
          <p:cNvPr id="3" name="Content Placeholder 2"/>
          <p:cNvSpPr>
            <a:spLocks noGrp="1"/>
          </p:cNvSpPr>
          <p:nvPr>
            <p:ph idx="1"/>
          </p:nvPr>
        </p:nvSpPr>
        <p:spPr/>
        <p:txBody>
          <a:bodyPr/>
          <a:lstStyle/>
          <a:p>
            <a:r>
              <a:rPr lang="en-US" dirty="0" smtClean="0"/>
              <a:t>Reading Philemon in light of social classes in the society</a:t>
            </a:r>
            <a:endParaRPr lang="en-US" dirty="0"/>
          </a:p>
        </p:txBody>
      </p:sp>
    </p:spTree>
    <p:extLst>
      <p:ext uri="{BB962C8B-B14F-4D97-AF65-F5344CB8AC3E}">
        <p14:creationId xmlns:p14="http://schemas.microsoft.com/office/powerpoint/2010/main" val="1970358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Patrons and </a:t>
            </a:r>
            <a:r>
              <a:rPr lang="en-US" dirty="0" smtClean="0"/>
              <a:t>Clients</a:t>
            </a:r>
            <a:endParaRPr lang="en-US" dirty="0"/>
          </a:p>
        </p:txBody>
      </p:sp>
      <p:sp>
        <p:nvSpPr>
          <p:cNvPr id="3" name="Content Placeholder 2"/>
          <p:cNvSpPr>
            <a:spLocks noGrp="1"/>
          </p:cNvSpPr>
          <p:nvPr>
            <p:ph idx="1"/>
          </p:nvPr>
        </p:nvSpPr>
        <p:spPr/>
        <p:txBody>
          <a:bodyPr>
            <a:normAutofit/>
          </a:bodyPr>
          <a:lstStyle/>
          <a:p>
            <a:r>
              <a:rPr lang="en-US" dirty="0" smtClean="0"/>
              <a:t>Why did Paul accept financial support from Philippi, acknowledge the support of Phoebe, his patron (Romans 16:1-2) and yet refuse the financial support from Corinth (1 </a:t>
            </a:r>
            <a:r>
              <a:rPr lang="en-US" dirty="0"/>
              <a:t>Corinthians 9:15-</a:t>
            </a:r>
            <a:r>
              <a:rPr lang="en-US" dirty="0" smtClean="0"/>
              <a:t>18)?</a:t>
            </a:r>
            <a:endParaRPr lang="en-US" dirty="0"/>
          </a:p>
          <a:p>
            <a:r>
              <a:rPr lang="en-US" dirty="0" smtClean="0"/>
              <a:t>The </a:t>
            </a:r>
            <a:r>
              <a:rPr lang="en-US" dirty="0"/>
              <a:t>language of grace (</a:t>
            </a:r>
            <a:r>
              <a:rPr lang="en-US" dirty="0" err="1"/>
              <a:t>Charis</a:t>
            </a:r>
            <a:r>
              <a:rPr lang="en-US" dirty="0"/>
              <a:t>) = language of benefaction </a:t>
            </a:r>
          </a:p>
        </p:txBody>
      </p:sp>
    </p:spTree>
    <p:extLst>
      <p:ext uri="{BB962C8B-B14F-4D97-AF65-F5344CB8AC3E}">
        <p14:creationId xmlns:p14="http://schemas.microsoft.com/office/powerpoint/2010/main" val="3318664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Religion and </a:t>
            </a:r>
            <a:r>
              <a:rPr lang="en-US" dirty="0" smtClean="0"/>
              <a:t>philosophy</a:t>
            </a:r>
            <a:endParaRPr lang="en-US" dirty="0"/>
          </a:p>
        </p:txBody>
      </p:sp>
      <p:sp>
        <p:nvSpPr>
          <p:cNvPr id="3" name="Content Placeholder 2"/>
          <p:cNvSpPr>
            <a:spLocks noGrp="1"/>
          </p:cNvSpPr>
          <p:nvPr>
            <p:ph idx="1"/>
          </p:nvPr>
        </p:nvSpPr>
        <p:spPr/>
        <p:txBody>
          <a:bodyPr>
            <a:normAutofit/>
          </a:bodyPr>
          <a:lstStyle/>
          <a:p>
            <a:r>
              <a:rPr lang="en-US" dirty="0" smtClean="0"/>
              <a:t>Paul’s </a:t>
            </a:r>
            <a:r>
              <a:rPr lang="en-US" dirty="0" err="1"/>
              <a:t>Areopagus</a:t>
            </a:r>
            <a:r>
              <a:rPr lang="en-US" dirty="0"/>
              <a:t>’ Speech – Acts 17:16-31</a:t>
            </a:r>
          </a:p>
          <a:p>
            <a:endParaRPr lang="en-US" dirty="0"/>
          </a:p>
        </p:txBody>
      </p:sp>
    </p:spTree>
    <p:extLst>
      <p:ext uri="{BB962C8B-B14F-4D97-AF65-F5344CB8AC3E}">
        <p14:creationId xmlns:p14="http://schemas.microsoft.com/office/powerpoint/2010/main" val="1508267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p:txBody>
          <a:bodyPr/>
          <a:lstStyle/>
          <a:p>
            <a:pPr eaLnBrk="1" hangingPunct="1"/>
            <a:endParaRPr lang="en-US">
              <a:latin typeface="Arial" charset="0"/>
            </a:endParaRPr>
          </a:p>
        </p:txBody>
      </p:sp>
      <p:pic>
        <p:nvPicPr>
          <p:cNvPr id="40963" name="Picture 4" descr="IMG_0925"/>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0"/>
            <a:ext cx="9144000" cy="6859588"/>
          </a:xfrm>
          <a:noFill/>
        </p:spPr>
      </p:pic>
    </p:spTree>
    <p:extLst>
      <p:ext uri="{BB962C8B-B14F-4D97-AF65-F5344CB8AC3E}">
        <p14:creationId xmlns:p14="http://schemas.microsoft.com/office/powerpoint/2010/main" val="4032591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109_0978"/>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0"/>
            <a:ext cx="9144000" cy="6859588"/>
          </a:xfrm>
          <a:noFill/>
        </p:spPr>
      </p:pic>
    </p:spTree>
    <p:extLst>
      <p:ext uri="{BB962C8B-B14F-4D97-AF65-F5344CB8AC3E}">
        <p14:creationId xmlns:p14="http://schemas.microsoft.com/office/powerpoint/2010/main" val="11405677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Religion and </a:t>
            </a:r>
            <a:r>
              <a:rPr lang="en-US" dirty="0" smtClean="0"/>
              <a:t>philosophy</a:t>
            </a:r>
            <a:endParaRPr lang="en-US" dirty="0"/>
          </a:p>
        </p:txBody>
      </p:sp>
      <p:sp>
        <p:nvSpPr>
          <p:cNvPr id="3" name="Content Placeholder 2"/>
          <p:cNvSpPr>
            <a:spLocks noGrp="1"/>
          </p:cNvSpPr>
          <p:nvPr>
            <p:ph idx="1"/>
          </p:nvPr>
        </p:nvSpPr>
        <p:spPr/>
        <p:txBody>
          <a:bodyPr>
            <a:normAutofit/>
          </a:bodyPr>
          <a:lstStyle/>
          <a:p>
            <a:r>
              <a:rPr lang="en-US" dirty="0" smtClean="0"/>
              <a:t>Paul’s confrontation with the </a:t>
            </a:r>
            <a:r>
              <a:rPr lang="en-US" dirty="0" err="1" smtClean="0"/>
              <a:t>Asklepious</a:t>
            </a:r>
            <a:r>
              <a:rPr lang="en-US" dirty="0" smtClean="0"/>
              <a:t> cult in Corinth</a:t>
            </a:r>
          </a:p>
          <a:p>
            <a:endParaRPr lang="en-US" dirty="0"/>
          </a:p>
        </p:txBody>
      </p:sp>
    </p:spTree>
    <p:extLst>
      <p:ext uri="{BB962C8B-B14F-4D97-AF65-F5344CB8AC3E}">
        <p14:creationId xmlns:p14="http://schemas.microsoft.com/office/powerpoint/2010/main" val="194952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ody-parts"/>
          <p:cNvPicPr>
            <a:picLocks noGrp="1" noChangeAspect="1" noChangeArrowheads="1"/>
          </p:cNvPicPr>
          <p:nvPr>
            <p:ph/>
          </p:nvPr>
        </p:nvPicPr>
        <p:blipFill>
          <a:blip r:embed="rId2">
            <a:extLst>
              <a:ext uri="{28A0092B-C50C-407E-A947-70E740481C1C}">
                <a14:useLocalDpi xmlns:a14="http://schemas.microsoft.com/office/drawing/2010/main"/>
              </a:ext>
            </a:extLst>
          </a:blip>
          <a:srcRect/>
          <a:stretch>
            <a:fillRect/>
          </a:stretch>
        </p:blipFill>
        <p:spPr>
          <a:xfrm>
            <a:off x="0" y="11113"/>
            <a:ext cx="9144000" cy="6759575"/>
          </a:xfrm>
          <a:noFill/>
        </p:spPr>
      </p:pic>
    </p:spTree>
    <p:extLst>
      <p:ext uri="{BB962C8B-B14F-4D97-AF65-F5344CB8AC3E}">
        <p14:creationId xmlns:p14="http://schemas.microsoft.com/office/powerpoint/2010/main" val="537851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normAutofit fontScale="90000"/>
          </a:bodyPr>
          <a:lstStyle/>
          <a:p>
            <a:r>
              <a:rPr lang="en-US" dirty="0"/>
              <a:t>Times of Paul: </a:t>
            </a:r>
            <a:r>
              <a:rPr lang="en-US" dirty="0" smtClean="0"/>
              <a:t/>
            </a:r>
            <a:br>
              <a:rPr lang="en-US" dirty="0" smtClean="0"/>
            </a:br>
            <a:r>
              <a:rPr lang="en-US" dirty="0" smtClean="0"/>
              <a:t>Proclaiming </a:t>
            </a:r>
            <a:r>
              <a:rPr lang="en-US" dirty="0"/>
              <a:t>Jesus the Messiah under the Shadow of the Empire </a:t>
            </a:r>
          </a:p>
        </p:txBody>
      </p:sp>
      <p:sp>
        <p:nvSpPr>
          <p:cNvPr id="3" name="Content Placeholder 2"/>
          <p:cNvSpPr>
            <a:spLocks noGrp="1"/>
          </p:cNvSpPr>
          <p:nvPr>
            <p:ph idx="1"/>
          </p:nvPr>
        </p:nvSpPr>
        <p:spPr>
          <a:xfrm>
            <a:off x="35896" y="2132856"/>
            <a:ext cx="2530624" cy="3129211"/>
          </a:xfrm>
        </p:spPr>
        <p:txBody>
          <a:bodyPr/>
          <a:lstStyle/>
          <a:p>
            <a:r>
              <a:rPr lang="en-US" dirty="0" smtClean="0"/>
              <a:t>Life in a Roman Society</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2397" y="1872208"/>
            <a:ext cx="6647723" cy="4985792"/>
          </a:xfrm>
          <a:prstGeom prst="rect">
            <a:avLst/>
          </a:prstGeom>
          <a:ln>
            <a:noFill/>
          </a:ln>
          <a:effectLst>
            <a:softEdge rad="112500"/>
          </a:effectLst>
        </p:spPr>
        <p:style>
          <a:lnRef idx="1">
            <a:schemeClr val="dk1"/>
          </a:lnRef>
          <a:fillRef idx="3">
            <a:schemeClr val="dk1"/>
          </a:fillRef>
          <a:effectRef idx="2">
            <a:schemeClr val="dk1"/>
          </a:effectRef>
          <a:fontRef idx="minor">
            <a:schemeClr val="lt1"/>
          </a:fontRef>
        </p:style>
      </p:pic>
    </p:spTree>
    <p:extLst>
      <p:ext uri="{BB962C8B-B14F-4D97-AF65-F5344CB8AC3E}">
        <p14:creationId xmlns:p14="http://schemas.microsoft.com/office/powerpoint/2010/main" val="3383211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5219700" y="188913"/>
            <a:ext cx="3673475" cy="6335712"/>
          </a:xfrm>
        </p:spPr>
        <p:txBody>
          <a:bodyPr/>
          <a:lstStyle/>
          <a:p>
            <a:r>
              <a:rPr lang="en-US" sz="3200">
                <a:latin typeface="Arial" charset="0"/>
              </a:rPr>
              <a:t>Marble relief of left leg with inscription dedicating it to Asklepios and Hygeia (health) from Tyche as thank offering, presumably for cure of affliction on the leg</a:t>
            </a:r>
          </a:p>
        </p:txBody>
      </p:sp>
      <p:pic>
        <p:nvPicPr>
          <p:cNvPr id="10243" name="Picture 2" descr="C:\Users\LKY\Pictures\British museum 2010\IMG_5652.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0"/>
            <a:ext cx="4932363" cy="6575425"/>
          </a:xfrm>
          <a:noFill/>
        </p:spPr>
      </p:pic>
    </p:spTree>
    <p:extLst>
      <p:ext uri="{BB962C8B-B14F-4D97-AF65-F5344CB8AC3E}">
        <p14:creationId xmlns:p14="http://schemas.microsoft.com/office/powerpoint/2010/main" val="2689031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3"/>
          <p:cNvGraphicFramePr>
            <a:graphicFrameLocks noGrp="1" noChangeAspect="1"/>
          </p:cNvGraphicFramePr>
          <p:nvPr>
            <p:ph idx="1"/>
          </p:nvPr>
        </p:nvGraphicFramePr>
        <p:xfrm>
          <a:off x="6350" y="0"/>
          <a:ext cx="9131300" cy="6221413"/>
        </p:xfrm>
        <a:graphic>
          <a:graphicData uri="http://schemas.openxmlformats.org/presentationml/2006/ole">
            <mc:AlternateContent xmlns:mc="http://schemas.openxmlformats.org/markup-compatibility/2006">
              <mc:Choice xmlns:v="urn:schemas-microsoft-com:vml" Requires="v">
                <p:oleObj spid="_x0000_s2055" name="Photo Editor Photo" r:id="rId3" imgW="10280271" imgH="7003387" progId="MSPhotoEd.3">
                  <p:embed/>
                </p:oleObj>
              </mc:Choice>
              <mc:Fallback>
                <p:oleObj name="Photo Editor Photo" r:id="rId3" imgW="10280271" imgH="7003387"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0"/>
                        <a:ext cx="9131300" cy="622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1027" name="Rectangle 2"/>
          <p:cNvSpPr>
            <a:spLocks noGrp="1" noChangeArrowheads="1"/>
          </p:cNvSpPr>
          <p:nvPr>
            <p:ph type="body" idx="4294967295"/>
          </p:nvPr>
        </p:nvSpPr>
        <p:spPr>
          <a:xfrm>
            <a:off x="914400" y="6138863"/>
            <a:ext cx="8229600" cy="719137"/>
          </a:xfrm>
        </p:spPr>
        <p:txBody>
          <a:bodyPr/>
          <a:lstStyle/>
          <a:p>
            <a:pPr algn="ctr" eaLnBrk="1" hangingPunct="1">
              <a:buFont typeface="Wingdings" charset="0"/>
              <a:buNone/>
            </a:pPr>
            <a:r>
              <a:rPr lang="en-US">
                <a:latin typeface="Arial" charset="0"/>
              </a:rPr>
              <a:t>The Asklepios at Corinth</a:t>
            </a:r>
          </a:p>
        </p:txBody>
      </p:sp>
    </p:spTree>
    <p:extLst>
      <p:ext uri="{BB962C8B-B14F-4D97-AF65-F5344CB8AC3E}">
        <p14:creationId xmlns:p14="http://schemas.microsoft.com/office/powerpoint/2010/main" val="4102620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Grp="1" noChangeAspect="1"/>
          </p:cNvGraphicFramePr>
          <p:nvPr>
            <p:ph idx="1"/>
          </p:nvPr>
        </p:nvGraphicFramePr>
        <p:xfrm>
          <a:off x="1016000" y="0"/>
          <a:ext cx="7185025" cy="6003925"/>
        </p:xfrm>
        <a:graphic>
          <a:graphicData uri="http://schemas.openxmlformats.org/presentationml/2006/ole">
            <mc:AlternateContent xmlns:mc="http://schemas.openxmlformats.org/markup-compatibility/2006">
              <mc:Choice xmlns:v="urn:schemas-microsoft-com:vml" Requires="v">
                <p:oleObj spid="_x0000_s3079" name="Photo Editor Photo" r:id="rId3" imgW="7978831" imgH="6668078" progId="MSPhotoEd.3">
                  <p:embed/>
                </p:oleObj>
              </mc:Choice>
              <mc:Fallback>
                <p:oleObj name="Photo Editor Photo" r:id="rId3" imgW="7978831" imgH="6668078"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0"/>
                        <a:ext cx="7185025" cy="600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051" name="Rectangle 2"/>
          <p:cNvSpPr>
            <a:spLocks noGrp="1" noChangeArrowheads="1"/>
          </p:cNvSpPr>
          <p:nvPr>
            <p:ph type="body" idx="4294967295"/>
          </p:nvPr>
        </p:nvSpPr>
        <p:spPr>
          <a:xfrm>
            <a:off x="0" y="5876925"/>
            <a:ext cx="8229600" cy="720725"/>
          </a:xfrm>
        </p:spPr>
        <p:txBody>
          <a:bodyPr/>
          <a:lstStyle/>
          <a:p>
            <a:pPr algn="ctr" eaLnBrk="1" hangingPunct="1">
              <a:buFont typeface="Wingdings" charset="0"/>
              <a:buNone/>
            </a:pPr>
            <a:r>
              <a:rPr lang="en-US">
                <a:latin typeface="Arial" charset="0"/>
              </a:rPr>
              <a:t>The Dining Rooms of the Asklepios</a:t>
            </a:r>
          </a:p>
        </p:txBody>
      </p:sp>
    </p:spTree>
    <p:extLst>
      <p:ext uri="{BB962C8B-B14F-4D97-AF65-F5344CB8AC3E}">
        <p14:creationId xmlns:p14="http://schemas.microsoft.com/office/powerpoint/2010/main" val="2896299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2819400" cy="3659187"/>
          </a:xfrm>
        </p:spPr>
        <p:txBody>
          <a:bodyPr/>
          <a:lstStyle/>
          <a:p>
            <a:r>
              <a:rPr lang="en-US">
                <a:latin typeface="Arial" charset="0"/>
              </a:rPr>
              <a:t>Statue of Asklepios</a:t>
            </a:r>
          </a:p>
        </p:txBody>
      </p:sp>
      <p:pic>
        <p:nvPicPr>
          <p:cNvPr id="11267" name="Picture 2" descr="C:\Users\LKY\Pictures\British museum 2010\IMG_565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284663" y="0"/>
            <a:ext cx="4859337" cy="6480175"/>
          </a:xfrm>
          <a:noFill/>
        </p:spPr>
      </p:pic>
    </p:spTree>
    <p:extLst>
      <p:ext uri="{BB962C8B-B14F-4D97-AF65-F5344CB8AC3E}">
        <p14:creationId xmlns:p14="http://schemas.microsoft.com/office/powerpoint/2010/main" val="3779052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Religion and </a:t>
            </a:r>
            <a:r>
              <a:rPr lang="en-US" dirty="0" smtClean="0"/>
              <a:t>philosophy</a:t>
            </a:r>
            <a:endParaRPr lang="en-US" dirty="0"/>
          </a:p>
        </p:txBody>
      </p:sp>
      <p:sp>
        <p:nvSpPr>
          <p:cNvPr id="3" name="Content Placeholder 2"/>
          <p:cNvSpPr>
            <a:spLocks noGrp="1"/>
          </p:cNvSpPr>
          <p:nvPr>
            <p:ph idx="1"/>
          </p:nvPr>
        </p:nvSpPr>
        <p:spPr/>
        <p:txBody>
          <a:bodyPr>
            <a:normAutofit/>
          </a:bodyPr>
          <a:lstStyle/>
          <a:p>
            <a:r>
              <a:rPr lang="en-US" dirty="0" smtClean="0"/>
              <a:t>Paul’s </a:t>
            </a:r>
            <a:r>
              <a:rPr lang="en-US" dirty="0"/>
              <a:t>ministry in Ephesus – Acts 19</a:t>
            </a:r>
          </a:p>
          <a:p>
            <a:r>
              <a:rPr lang="en-US" dirty="0" smtClean="0"/>
              <a:t>Ephesians </a:t>
            </a:r>
            <a:r>
              <a:rPr lang="en-US" dirty="0"/>
              <a:t>1:15-23; 6:10-18 – Christ above all powers</a:t>
            </a:r>
          </a:p>
          <a:p>
            <a:endParaRPr lang="en-US" dirty="0"/>
          </a:p>
        </p:txBody>
      </p:sp>
    </p:spTree>
    <p:extLst>
      <p:ext uri="{BB962C8B-B14F-4D97-AF65-F5344CB8AC3E}">
        <p14:creationId xmlns:p14="http://schemas.microsoft.com/office/powerpoint/2010/main" val="329799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557585" y="0"/>
            <a:ext cx="6588107" cy="4221088"/>
          </a:xfrm>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2556477" cy="6858000"/>
          </a:xfrm>
          <a:prstGeom prst="rect">
            <a:avLst/>
          </a:prstGeom>
        </p:spPr>
      </p:pic>
      <p:sp>
        <p:nvSpPr>
          <p:cNvPr id="6" name="TextBox 5"/>
          <p:cNvSpPr txBox="1"/>
          <p:nvPr/>
        </p:nvSpPr>
        <p:spPr>
          <a:xfrm>
            <a:off x="4067944" y="4365104"/>
            <a:ext cx="4320479" cy="1384995"/>
          </a:xfrm>
          <a:prstGeom prst="rect">
            <a:avLst/>
          </a:prstGeom>
          <a:noFill/>
        </p:spPr>
        <p:txBody>
          <a:bodyPr wrap="square" rtlCol="0">
            <a:spAutoFit/>
          </a:bodyPr>
          <a:lstStyle/>
          <a:p>
            <a:r>
              <a:rPr lang="en-US" sz="2800" dirty="0" smtClean="0"/>
              <a:t>Remains of the temple of Artemis in Ephesus, with a reconstructed column</a:t>
            </a:r>
            <a:endParaRPr lang="en-US" sz="2800" dirty="0"/>
          </a:p>
        </p:txBody>
      </p:sp>
    </p:spTree>
    <p:extLst>
      <p:ext uri="{BB962C8B-B14F-4D97-AF65-F5344CB8AC3E}">
        <p14:creationId xmlns:p14="http://schemas.microsoft.com/office/powerpoint/2010/main" val="2887859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904" y="274638"/>
            <a:ext cx="4978896" cy="4522514"/>
          </a:xfrm>
        </p:spPr>
        <p:txBody>
          <a:bodyPr>
            <a:normAutofit/>
          </a:bodyPr>
          <a:lstStyle/>
          <a:p>
            <a:r>
              <a:rPr lang="en-US" sz="2800" dirty="0" smtClean="0"/>
              <a:t>Terracotta figure of Artemis of Ephesus – 1</a:t>
            </a:r>
            <a:r>
              <a:rPr lang="en-US" sz="2800" baseline="30000" dirty="0" smtClean="0"/>
              <a:t>st</a:t>
            </a:r>
            <a:r>
              <a:rPr lang="en-US" sz="2800" dirty="0" smtClean="0"/>
              <a:t> Century</a:t>
            </a:r>
            <a:br>
              <a:rPr lang="en-US" sz="2800" dirty="0" smtClean="0"/>
            </a:br>
            <a:r>
              <a:rPr lang="en-US" sz="2800" dirty="0" smtClean="0"/>
              <a:t>Found in Turkey. Roman version.</a:t>
            </a:r>
            <a:br>
              <a:rPr lang="en-US" sz="2800" dirty="0" smtClean="0"/>
            </a:br>
            <a:r>
              <a:rPr lang="en-US" sz="2800" dirty="0" smtClean="0"/>
              <a:t>Asiatic version of the goddess of fertility, looks slightly different from the Greek deity of the same name</a:t>
            </a:r>
            <a:endParaRPr lang="en-US" sz="2800" dirty="0"/>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0" y="-1"/>
            <a:ext cx="3059832" cy="6582065"/>
          </a:xfrm>
        </p:spPr>
      </p:pic>
    </p:spTree>
    <p:extLst>
      <p:ext uri="{BB962C8B-B14F-4D97-AF65-F5344CB8AC3E}">
        <p14:creationId xmlns:p14="http://schemas.microsoft.com/office/powerpoint/2010/main" val="237882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Religion and </a:t>
            </a:r>
            <a:r>
              <a:rPr lang="en-US" dirty="0" smtClean="0"/>
              <a:t>philosophy</a:t>
            </a:r>
            <a:endParaRPr lang="en-US" dirty="0"/>
          </a:p>
        </p:txBody>
      </p:sp>
      <p:sp>
        <p:nvSpPr>
          <p:cNvPr id="3" name="Content Placeholder 2"/>
          <p:cNvSpPr>
            <a:spLocks noGrp="1"/>
          </p:cNvSpPr>
          <p:nvPr>
            <p:ph idx="1"/>
          </p:nvPr>
        </p:nvSpPr>
        <p:spPr/>
        <p:txBody>
          <a:bodyPr>
            <a:normAutofit/>
          </a:bodyPr>
          <a:lstStyle/>
          <a:p>
            <a:r>
              <a:rPr lang="en-US" dirty="0" smtClean="0"/>
              <a:t>Colossians </a:t>
            </a:r>
            <a:r>
              <a:rPr lang="en-US" dirty="0"/>
              <a:t>2:8, 20-23 – asceticism</a:t>
            </a:r>
          </a:p>
          <a:p>
            <a:r>
              <a:rPr lang="en-US" dirty="0" smtClean="0"/>
              <a:t>How </a:t>
            </a:r>
            <a:r>
              <a:rPr lang="en-US" dirty="0"/>
              <a:t>to preach the gospel in a pluralistic context?</a:t>
            </a:r>
          </a:p>
          <a:p>
            <a:endParaRPr lang="en-US" dirty="0"/>
          </a:p>
        </p:txBody>
      </p:sp>
    </p:spTree>
    <p:extLst>
      <p:ext uri="{BB962C8B-B14F-4D97-AF65-F5344CB8AC3E}">
        <p14:creationId xmlns:p14="http://schemas.microsoft.com/office/powerpoint/2010/main" val="3607902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016" y="1124744"/>
            <a:ext cx="3826768" cy="3312368"/>
          </a:xfrm>
        </p:spPr>
        <p:txBody>
          <a:bodyPr>
            <a:normAutofit/>
          </a:bodyPr>
          <a:lstStyle/>
          <a:p>
            <a:r>
              <a:rPr lang="en-US" sz="2800" dirty="0" smtClean="0"/>
              <a:t>Aphrodite, daughter of Zeus. Greek goddess of love, beauty and fertility. Shown here with Eros, god of love and her child by Ares.</a:t>
            </a:r>
            <a:endParaRPr lang="en-US" sz="2800" dirty="0"/>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8338" y="6553"/>
            <a:ext cx="3823582" cy="6837141"/>
          </a:xfrm>
        </p:spPr>
      </p:pic>
    </p:spTree>
    <p:extLst>
      <p:ext uri="{BB962C8B-B14F-4D97-AF65-F5344CB8AC3E}">
        <p14:creationId xmlns:p14="http://schemas.microsoft.com/office/powerpoint/2010/main" val="3818452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09_098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9110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Communication through L</a:t>
            </a:r>
            <a:r>
              <a:rPr lang="en-US" dirty="0" smtClean="0"/>
              <a:t>etters</a:t>
            </a:r>
            <a:endParaRPr lang="en-US" dirty="0"/>
          </a:p>
        </p:txBody>
      </p:sp>
      <p:sp>
        <p:nvSpPr>
          <p:cNvPr id="3" name="Content Placeholder 2"/>
          <p:cNvSpPr>
            <a:spLocks noGrp="1"/>
          </p:cNvSpPr>
          <p:nvPr>
            <p:ph idx="1"/>
          </p:nvPr>
        </p:nvSpPr>
        <p:spPr>
          <a:xfrm>
            <a:off x="457200" y="1412776"/>
            <a:ext cx="4978896" cy="5040560"/>
          </a:xfrm>
        </p:spPr>
        <p:txBody>
          <a:bodyPr>
            <a:normAutofit lnSpcReduction="10000"/>
          </a:bodyPr>
          <a:lstStyle/>
          <a:p>
            <a:r>
              <a:rPr lang="en-US" dirty="0" smtClean="0"/>
              <a:t>Ancient </a:t>
            </a:r>
            <a:r>
              <a:rPr lang="en-US" dirty="0"/>
              <a:t>letter writing </a:t>
            </a:r>
            <a:r>
              <a:rPr lang="en-US" dirty="0" smtClean="0"/>
              <a:t>format </a:t>
            </a:r>
          </a:p>
          <a:p>
            <a:pPr lvl="1"/>
            <a:r>
              <a:rPr lang="en-US" dirty="0" smtClean="0"/>
              <a:t>Opening section</a:t>
            </a:r>
          </a:p>
          <a:p>
            <a:pPr lvl="1"/>
            <a:r>
              <a:rPr lang="en-US" dirty="0" smtClean="0"/>
              <a:t>Thanksgiving</a:t>
            </a:r>
          </a:p>
          <a:p>
            <a:pPr lvl="1"/>
            <a:r>
              <a:rPr lang="en-US" dirty="0" smtClean="0"/>
              <a:t>Body</a:t>
            </a:r>
          </a:p>
          <a:p>
            <a:pPr lvl="1"/>
            <a:r>
              <a:rPr lang="en-US" dirty="0" smtClean="0"/>
              <a:t>Closing</a:t>
            </a:r>
            <a:endParaRPr lang="en-US" dirty="0"/>
          </a:p>
          <a:p>
            <a:r>
              <a:rPr lang="en-US" dirty="0" smtClean="0"/>
              <a:t>Epistolary </a:t>
            </a:r>
            <a:r>
              <a:rPr lang="en-US" dirty="0"/>
              <a:t>Thanksgiving </a:t>
            </a:r>
            <a:r>
              <a:rPr lang="en-US" dirty="0" smtClean="0"/>
              <a:t>format – revealing the main theme/message of the letter</a:t>
            </a:r>
            <a:endParaRPr lang="en-US" dirty="0"/>
          </a:p>
          <a:p>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23880" y="1412776"/>
            <a:ext cx="3620120" cy="4982263"/>
          </a:xfrm>
          <a:prstGeom prst="rect">
            <a:avLst/>
          </a:prstGeom>
        </p:spPr>
      </p:pic>
    </p:spTree>
    <p:extLst>
      <p:ext uri="{BB962C8B-B14F-4D97-AF65-F5344CB8AC3E}">
        <p14:creationId xmlns:p14="http://schemas.microsoft.com/office/powerpoint/2010/main" val="298879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p:txBody>
          <a:bodyPr/>
          <a:lstStyle/>
          <a:p>
            <a:pPr eaLnBrk="1" hangingPunct="1"/>
            <a:endParaRPr lang="en-US">
              <a:latin typeface="Arial" charset="0"/>
            </a:endParaRPr>
          </a:p>
        </p:txBody>
      </p:sp>
      <p:pic>
        <p:nvPicPr>
          <p:cNvPr id="16387" name="Picture 8" descr="IMG_2158"/>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0"/>
            <a:ext cx="9144000" cy="6859588"/>
          </a:xfrm>
          <a:noFill/>
        </p:spPr>
      </p:pic>
    </p:spTree>
    <p:extLst>
      <p:ext uri="{BB962C8B-B14F-4D97-AF65-F5344CB8AC3E}">
        <p14:creationId xmlns:p14="http://schemas.microsoft.com/office/powerpoint/2010/main" val="1421509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1010020"/>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3175"/>
            <a:ext cx="9144000" cy="6858000"/>
          </a:xfrm>
          <a:noFill/>
        </p:spPr>
      </p:pic>
    </p:spTree>
    <p:extLst>
      <p:ext uri="{BB962C8B-B14F-4D97-AF65-F5344CB8AC3E}">
        <p14:creationId xmlns:p14="http://schemas.microsoft.com/office/powerpoint/2010/main" val="2755199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a:latin typeface="Arial" charset="0"/>
            </a:endParaRPr>
          </a:p>
        </p:txBody>
      </p:sp>
      <p:pic>
        <p:nvPicPr>
          <p:cNvPr id="19459" name="Picture 3" descr="IMG_2135"/>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0"/>
            <a:ext cx="9144000" cy="6859588"/>
          </a:xfrm>
          <a:noFill/>
        </p:spPr>
      </p:pic>
    </p:spTree>
    <p:extLst>
      <p:ext uri="{BB962C8B-B14F-4D97-AF65-F5344CB8AC3E}">
        <p14:creationId xmlns:p14="http://schemas.microsoft.com/office/powerpoint/2010/main" val="2421659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a:latin typeface="Arial" charset="0"/>
            </a:endParaRPr>
          </a:p>
        </p:txBody>
      </p:sp>
      <p:pic>
        <p:nvPicPr>
          <p:cNvPr id="20483" name="Picture 3" descr="IMG_2168"/>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0"/>
            <a:ext cx="9144000" cy="6859588"/>
          </a:xfrm>
          <a:noFill/>
        </p:spPr>
      </p:pic>
    </p:spTree>
    <p:extLst>
      <p:ext uri="{BB962C8B-B14F-4D97-AF65-F5344CB8AC3E}">
        <p14:creationId xmlns:p14="http://schemas.microsoft.com/office/powerpoint/2010/main" val="1091438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p:txBody>
          <a:bodyPr/>
          <a:lstStyle/>
          <a:p>
            <a:pPr eaLnBrk="1" hangingPunct="1"/>
            <a:endParaRPr lang="en-US">
              <a:latin typeface="Arial" charset="0"/>
            </a:endParaRPr>
          </a:p>
        </p:txBody>
      </p:sp>
      <p:pic>
        <p:nvPicPr>
          <p:cNvPr id="21507" name="Picture 4" descr="IMG_2167"/>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0"/>
            <a:ext cx="9144000" cy="6859588"/>
          </a:xfrm>
          <a:noFill/>
        </p:spPr>
      </p:pic>
    </p:spTree>
    <p:extLst>
      <p:ext uri="{BB962C8B-B14F-4D97-AF65-F5344CB8AC3E}">
        <p14:creationId xmlns:p14="http://schemas.microsoft.com/office/powerpoint/2010/main" val="1569165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110_1095"/>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3175"/>
            <a:ext cx="9144000" cy="6858000"/>
          </a:xfrm>
          <a:noFill/>
        </p:spPr>
      </p:pic>
    </p:spTree>
    <p:extLst>
      <p:ext uri="{BB962C8B-B14F-4D97-AF65-F5344CB8AC3E}">
        <p14:creationId xmlns:p14="http://schemas.microsoft.com/office/powerpoint/2010/main" val="325664090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Religion and </a:t>
            </a:r>
            <a:r>
              <a:rPr lang="en-US" dirty="0" smtClean="0"/>
              <a:t>philosophy</a:t>
            </a:r>
            <a:endParaRPr lang="en-US" dirty="0"/>
          </a:p>
        </p:txBody>
      </p:sp>
      <p:sp>
        <p:nvSpPr>
          <p:cNvPr id="3" name="Content Placeholder 2"/>
          <p:cNvSpPr>
            <a:spLocks noGrp="1"/>
          </p:cNvSpPr>
          <p:nvPr>
            <p:ph idx="1"/>
          </p:nvPr>
        </p:nvSpPr>
        <p:spPr/>
        <p:txBody>
          <a:bodyPr>
            <a:normAutofit/>
          </a:bodyPr>
          <a:lstStyle/>
          <a:p>
            <a:r>
              <a:rPr lang="en-US" dirty="0" smtClean="0"/>
              <a:t>Colossians </a:t>
            </a:r>
            <a:r>
              <a:rPr lang="en-US" dirty="0"/>
              <a:t>2:8, 20-23 – asceticism</a:t>
            </a:r>
          </a:p>
          <a:p>
            <a:r>
              <a:rPr lang="en-US" dirty="0" smtClean="0"/>
              <a:t>Other gods</a:t>
            </a:r>
            <a:endParaRPr lang="en-US" dirty="0"/>
          </a:p>
          <a:p>
            <a:endParaRPr lang="en-US" dirty="0"/>
          </a:p>
        </p:txBody>
      </p:sp>
    </p:spTree>
    <p:extLst>
      <p:ext uri="{BB962C8B-B14F-4D97-AF65-F5344CB8AC3E}">
        <p14:creationId xmlns:p14="http://schemas.microsoft.com/office/powerpoint/2010/main" val="3841863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Imperial </a:t>
            </a:r>
            <a:r>
              <a:rPr lang="en-US" dirty="0" smtClean="0"/>
              <a:t>Cult</a:t>
            </a:r>
            <a:endParaRPr lang="en-US" dirty="0"/>
          </a:p>
        </p:txBody>
      </p:sp>
      <p:sp>
        <p:nvSpPr>
          <p:cNvPr id="3" name="Content Placeholder 2"/>
          <p:cNvSpPr>
            <a:spLocks noGrp="1"/>
          </p:cNvSpPr>
          <p:nvPr>
            <p:ph idx="1"/>
          </p:nvPr>
        </p:nvSpPr>
        <p:spPr/>
        <p:txBody>
          <a:bodyPr>
            <a:normAutofit/>
          </a:bodyPr>
          <a:lstStyle/>
          <a:p>
            <a:r>
              <a:rPr lang="en-US" dirty="0" smtClean="0"/>
              <a:t>Romans </a:t>
            </a:r>
            <a:r>
              <a:rPr lang="en-US" dirty="0"/>
              <a:t>1:18-31 – Paul’s critique of the Roman Imperial household and the prevailing lifestyle in Roman </a:t>
            </a:r>
            <a:r>
              <a:rPr lang="en-US" dirty="0" smtClean="0"/>
              <a:t>society</a:t>
            </a:r>
            <a:endParaRPr lang="en-US" dirty="0"/>
          </a:p>
          <a:p>
            <a:pPr lvl="1"/>
            <a:r>
              <a:rPr lang="en-US" dirty="0"/>
              <a:t>Note 3 times Paul uses the phrases “God gave them over” in Romans 1:24, 26, </a:t>
            </a:r>
            <a:r>
              <a:rPr lang="en-US" dirty="0" smtClean="0"/>
              <a:t>28</a:t>
            </a:r>
            <a:endParaRPr lang="en-US" dirty="0"/>
          </a:p>
          <a:p>
            <a:pPr lvl="1"/>
            <a:r>
              <a:rPr lang="en-US" dirty="0"/>
              <a:t>Philippians 2:5-</a:t>
            </a:r>
            <a:r>
              <a:rPr lang="en-US" dirty="0" smtClean="0"/>
              <a:t>11</a:t>
            </a:r>
          </a:p>
          <a:p>
            <a:pPr marL="457200" lvl="1" indent="0">
              <a:buNone/>
            </a:pPr>
            <a:endParaRPr lang="en-US" dirty="0"/>
          </a:p>
          <a:p>
            <a:endParaRPr lang="en-US" dirty="0"/>
          </a:p>
        </p:txBody>
      </p:sp>
    </p:spTree>
    <p:extLst>
      <p:ext uri="{BB962C8B-B14F-4D97-AF65-F5344CB8AC3E}">
        <p14:creationId xmlns:p14="http://schemas.microsoft.com/office/powerpoint/2010/main" val="3891775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p:txBody>
          <a:bodyPr/>
          <a:lstStyle/>
          <a:p>
            <a:pPr eaLnBrk="1" hangingPunct="1"/>
            <a:endParaRPr lang="en-US">
              <a:latin typeface="Arial" charset="0"/>
            </a:endParaRPr>
          </a:p>
        </p:txBody>
      </p:sp>
      <p:pic>
        <p:nvPicPr>
          <p:cNvPr id="19459" name="Picture 8" descr="IMG_0897"/>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30163"/>
            <a:ext cx="9144000" cy="6859587"/>
          </a:xfrm>
          <a:noFill/>
        </p:spPr>
      </p:pic>
    </p:spTree>
    <p:extLst>
      <p:ext uri="{BB962C8B-B14F-4D97-AF65-F5344CB8AC3E}">
        <p14:creationId xmlns:p14="http://schemas.microsoft.com/office/powerpoint/2010/main" val="4263482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p:txBody>
          <a:bodyPr/>
          <a:lstStyle/>
          <a:p>
            <a:pPr eaLnBrk="1" hangingPunct="1"/>
            <a:endParaRPr lang="en-US">
              <a:latin typeface="Arial" charset="0"/>
            </a:endParaRPr>
          </a:p>
        </p:txBody>
      </p:sp>
      <p:pic>
        <p:nvPicPr>
          <p:cNvPr id="20483" name="Picture 4" descr="IMG_0896"/>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0"/>
            <a:ext cx="9144000" cy="6859588"/>
          </a:xfrm>
          <a:noFill/>
        </p:spPr>
      </p:pic>
    </p:spTree>
    <p:extLst>
      <p:ext uri="{BB962C8B-B14F-4D97-AF65-F5344CB8AC3E}">
        <p14:creationId xmlns:p14="http://schemas.microsoft.com/office/powerpoint/2010/main" val="1557210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Roman </a:t>
            </a:r>
            <a:r>
              <a:rPr lang="en-US" dirty="0" smtClean="0"/>
              <a:t>Citizenship</a:t>
            </a:r>
            <a:endParaRPr lang="en-US" dirty="0"/>
          </a:p>
        </p:txBody>
      </p:sp>
      <p:sp>
        <p:nvSpPr>
          <p:cNvPr id="3" name="Content Placeholder 2"/>
          <p:cNvSpPr>
            <a:spLocks noGrp="1"/>
          </p:cNvSpPr>
          <p:nvPr>
            <p:ph idx="1"/>
          </p:nvPr>
        </p:nvSpPr>
        <p:spPr/>
        <p:txBody>
          <a:bodyPr>
            <a:normAutofit/>
          </a:bodyPr>
          <a:lstStyle/>
          <a:p>
            <a:r>
              <a:rPr lang="en-US" dirty="0"/>
              <a:t> </a:t>
            </a:r>
            <a:r>
              <a:rPr lang="en-US" dirty="0" smtClean="0"/>
              <a:t>Acts </a:t>
            </a:r>
            <a:r>
              <a:rPr lang="en-US" dirty="0"/>
              <a:t>22:22-29</a:t>
            </a:r>
          </a:p>
          <a:p>
            <a:r>
              <a:rPr lang="en-US" dirty="0"/>
              <a:t> </a:t>
            </a:r>
            <a:r>
              <a:rPr lang="en-US" dirty="0" smtClean="0"/>
              <a:t>Philippians </a:t>
            </a:r>
            <a:r>
              <a:rPr lang="en-US" dirty="0"/>
              <a:t>3:20</a:t>
            </a:r>
          </a:p>
          <a:p>
            <a:r>
              <a:rPr lang="en-US" dirty="0"/>
              <a:t> </a:t>
            </a:r>
            <a:r>
              <a:rPr lang="en-US" dirty="0" smtClean="0"/>
              <a:t>Ephesians </a:t>
            </a:r>
            <a:r>
              <a:rPr lang="en-US" dirty="0"/>
              <a:t>2:19</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47286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P1010027"/>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0"/>
            <a:ext cx="5143500" cy="6858000"/>
          </a:xfrm>
          <a:noFill/>
        </p:spPr>
      </p:pic>
      <p:sp>
        <p:nvSpPr>
          <p:cNvPr id="22531" name="Rectangle 10"/>
          <p:cNvSpPr>
            <a:spLocks noGrp="1" noChangeArrowheads="1"/>
          </p:cNvSpPr>
          <p:nvPr>
            <p:ph type="body" idx="4294967295"/>
          </p:nvPr>
        </p:nvSpPr>
        <p:spPr>
          <a:xfrm>
            <a:off x="5327650" y="0"/>
            <a:ext cx="3816350" cy="6858000"/>
          </a:xfrm>
        </p:spPr>
        <p:txBody>
          <a:bodyPr/>
          <a:lstStyle/>
          <a:p>
            <a:pPr eaLnBrk="1" hangingPunct="1"/>
            <a:r>
              <a:rPr lang="en-US">
                <a:latin typeface="Arial" charset="0"/>
              </a:rPr>
              <a:t>Statue of Augustus</a:t>
            </a:r>
          </a:p>
          <a:p>
            <a:pPr eaLnBrk="1" hangingPunct="1"/>
            <a:r>
              <a:rPr lang="en-US">
                <a:latin typeface="Arial" charset="0"/>
              </a:rPr>
              <a:t>Deified Julius Caesar who established Roman Corinth was venerated soon after his death</a:t>
            </a:r>
          </a:p>
          <a:p>
            <a:pPr eaLnBrk="1" hangingPunct="1"/>
            <a:r>
              <a:rPr lang="en-US">
                <a:latin typeface="Arial" charset="0"/>
              </a:rPr>
              <a:t>Celebrations of imperial festivals required by all citizens</a:t>
            </a:r>
          </a:p>
          <a:p>
            <a:pPr eaLnBrk="1" hangingPunct="1"/>
            <a:endParaRPr lang="en-US">
              <a:latin typeface="Arial" charset="0"/>
            </a:endParaRPr>
          </a:p>
        </p:txBody>
      </p:sp>
    </p:spTree>
    <p:extLst>
      <p:ext uri="{BB962C8B-B14F-4D97-AF65-F5344CB8AC3E}">
        <p14:creationId xmlns:p14="http://schemas.microsoft.com/office/powerpoint/2010/main" val="2954560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285750" y="428625"/>
            <a:ext cx="8501063" cy="6024563"/>
          </a:xfrm>
        </p:spPr>
        <p:txBody>
          <a:bodyPr/>
          <a:lstStyle/>
          <a:p>
            <a:pPr eaLnBrk="1" hangingPunct="1">
              <a:buFontTx/>
              <a:buNone/>
            </a:pPr>
            <a:r>
              <a:rPr lang="en-US" sz="2800">
                <a:latin typeface="Arial" charset="0"/>
              </a:rPr>
              <a:t>	“</a:t>
            </a:r>
            <a:r>
              <a:rPr lang="en-US" sz="2600">
                <a:latin typeface="Arial" charset="0"/>
              </a:rPr>
              <a:t>Since Providence, which has ordered all things and is deeply interested in our life, has set in most perfect order by giving us Augustus, whom she filled with virtue that he might benefit humankind, sending him as a </a:t>
            </a:r>
            <a:r>
              <a:rPr lang="en-US" sz="2600" u="sng">
                <a:latin typeface="Arial" charset="0"/>
              </a:rPr>
              <a:t>savior</a:t>
            </a:r>
            <a:r>
              <a:rPr lang="en-US" sz="2600">
                <a:latin typeface="Arial" charset="0"/>
              </a:rPr>
              <a:t> [</a:t>
            </a:r>
            <a:r>
              <a:rPr lang="en-US" sz="2600">
                <a:latin typeface="Bwgrkl" charset="0"/>
              </a:rPr>
              <a:t>swth,r</a:t>
            </a:r>
            <a:r>
              <a:rPr lang="en-US" sz="2600">
                <a:latin typeface="Arial" charset="0"/>
              </a:rPr>
              <a:t>], both for us and for our descendants, that he might end war and arrange all things, and since he, Caesar, by his </a:t>
            </a:r>
            <a:r>
              <a:rPr lang="en-US" sz="2600" u="sng">
                <a:latin typeface="Arial" charset="0"/>
              </a:rPr>
              <a:t>appearance</a:t>
            </a:r>
            <a:r>
              <a:rPr lang="en-US" sz="2600">
                <a:latin typeface="Arial" charset="0"/>
              </a:rPr>
              <a:t> [</a:t>
            </a:r>
            <a:r>
              <a:rPr lang="en-US" sz="2600">
                <a:latin typeface="Bwgrkl" charset="0"/>
              </a:rPr>
              <a:t>evpifanei/n</a:t>
            </a:r>
            <a:r>
              <a:rPr lang="en-US" sz="2600">
                <a:latin typeface="Arial" charset="0"/>
              </a:rPr>
              <a:t>] (excelled even our anticipations), surpassing all previous benefactors, and not even leaving to posterity any hope of surpassing what he has done, and since the </a:t>
            </a:r>
            <a:r>
              <a:rPr lang="en-US" sz="2600" u="sng">
                <a:latin typeface="Arial" charset="0"/>
              </a:rPr>
              <a:t>birthday of the god Augustus was the beginning of the gospel for the world that came by reason of him” </a:t>
            </a:r>
          </a:p>
          <a:p>
            <a:pPr eaLnBrk="1" hangingPunct="1">
              <a:buFontTx/>
              <a:buNone/>
            </a:pPr>
            <a:r>
              <a:rPr lang="en-US" sz="2400">
                <a:latin typeface="Arial" charset="0"/>
              </a:rPr>
              <a:t>    </a:t>
            </a:r>
            <a:r>
              <a:rPr lang="en-US" sz="2000">
                <a:latin typeface="Arial" charset="0"/>
              </a:rPr>
              <a:t>Calendar inscription from Priene (c. 9 BC) on the birth of Augustus</a:t>
            </a:r>
          </a:p>
        </p:txBody>
      </p:sp>
    </p:spTree>
    <p:extLst>
      <p:ext uri="{BB962C8B-B14F-4D97-AF65-F5344CB8AC3E}">
        <p14:creationId xmlns:p14="http://schemas.microsoft.com/office/powerpoint/2010/main" val="4291237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atin typeface="Arial" charset="0"/>
              </a:rPr>
              <a:t>The Son of God</a:t>
            </a:r>
          </a:p>
        </p:txBody>
      </p:sp>
      <p:sp>
        <p:nvSpPr>
          <p:cNvPr id="24579" name="Content Placeholder 2"/>
          <p:cNvSpPr>
            <a:spLocks noGrp="1"/>
          </p:cNvSpPr>
          <p:nvPr>
            <p:ph idx="1"/>
          </p:nvPr>
        </p:nvSpPr>
        <p:spPr>
          <a:xfrm>
            <a:off x="428625" y="1143000"/>
            <a:ext cx="8229600" cy="5143500"/>
          </a:xfrm>
        </p:spPr>
        <p:txBody>
          <a:bodyPr/>
          <a:lstStyle/>
          <a:p>
            <a:pPr lvl="1" eaLnBrk="1" hangingPunct="1"/>
            <a:r>
              <a:rPr lang="en-US">
                <a:latin typeface="Arial" charset="0"/>
              </a:rPr>
              <a:t>Son of God</a:t>
            </a:r>
          </a:p>
          <a:p>
            <a:pPr lvl="2" eaLnBrk="1" hangingPunct="1"/>
            <a:r>
              <a:rPr lang="en-US" sz="2800">
                <a:latin typeface="Arial" charset="0"/>
              </a:rPr>
              <a:t>42 BCE, Julius Caesar formally deified as "the divine Julius" (</a:t>
            </a:r>
            <a:r>
              <a:rPr lang="en-US" sz="2800" i="1">
                <a:latin typeface="Arial" charset="0"/>
              </a:rPr>
              <a:t>divus Iulius</a:t>
            </a:r>
            <a:r>
              <a:rPr lang="en-US" sz="2800">
                <a:latin typeface="Arial" charset="0"/>
              </a:rPr>
              <a:t>)</a:t>
            </a:r>
          </a:p>
          <a:p>
            <a:pPr lvl="2" eaLnBrk="1" hangingPunct="1"/>
            <a:r>
              <a:rPr lang="en-US" sz="2800">
                <a:latin typeface="Arial" charset="0"/>
              </a:rPr>
              <a:t>His adopted son, Octavian (better known by the title "Augustus”) became known as "divi Iuli filius" (son of the divine Julius) or simply "divi filius" (son of the Divine One)</a:t>
            </a:r>
          </a:p>
          <a:p>
            <a:pPr lvl="2" eaLnBrk="1" hangingPunct="1"/>
            <a:r>
              <a:rPr lang="en-US" sz="2800">
                <a:latin typeface="Arial" charset="0"/>
              </a:rPr>
              <a:t>Augustus used this title as a propaganda tool to advance his political position, overcoming all rivals for power within the Roman state. </a:t>
            </a:r>
          </a:p>
          <a:p>
            <a:pPr eaLnBrk="1" hangingPunct="1"/>
            <a:endParaRPr lang="en-US">
              <a:latin typeface="Arial" charset="0"/>
            </a:endParaRPr>
          </a:p>
        </p:txBody>
      </p:sp>
    </p:spTree>
    <p:extLst>
      <p:ext uri="{BB962C8B-B14F-4D97-AF65-F5344CB8AC3E}">
        <p14:creationId xmlns:p14="http://schemas.microsoft.com/office/powerpoint/2010/main" val="23937910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500063" y="428625"/>
            <a:ext cx="8229600" cy="4525963"/>
          </a:xfrm>
        </p:spPr>
        <p:txBody>
          <a:bodyPr/>
          <a:lstStyle/>
          <a:p>
            <a:pPr eaLnBrk="1" hangingPunct="1"/>
            <a:r>
              <a:rPr lang="en-US">
                <a:latin typeface="Arial" charset="0"/>
              </a:rPr>
              <a:t>Coins bearing </a:t>
            </a:r>
            <a:r>
              <a:rPr lang="ja-JP" altLang="en-US">
                <a:latin typeface="Arial" charset="0"/>
              </a:rPr>
              <a:t>“</a:t>
            </a:r>
            <a:r>
              <a:rPr lang="en-US">
                <a:latin typeface="Arial" charset="0"/>
              </a:rPr>
              <a:t>son of God</a:t>
            </a:r>
            <a:r>
              <a:rPr lang="ja-JP" altLang="en-US">
                <a:latin typeface="Arial" charset="0"/>
              </a:rPr>
              <a:t>”</a:t>
            </a:r>
            <a:endParaRPr lang="en-US">
              <a:latin typeface="Arial" charset="0"/>
            </a:endParaRPr>
          </a:p>
        </p:txBody>
      </p:sp>
      <p:pic>
        <p:nvPicPr>
          <p:cNvPr id="25603" name="Picture 4" descr="caesar divin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28750" y="1643063"/>
            <a:ext cx="5715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8619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50825" y="4941888"/>
            <a:ext cx="8353425" cy="1497012"/>
          </a:xfrm>
        </p:spPr>
        <p:txBody>
          <a:bodyPr/>
          <a:lstStyle/>
          <a:p>
            <a:r>
              <a:rPr lang="en-US" sz="3200">
                <a:latin typeface="Arial" charset="0"/>
              </a:rPr>
              <a:t>Head of Livia, wife of Augustus, shown with characteristics of Ceres the goddess of corn</a:t>
            </a:r>
          </a:p>
        </p:txBody>
      </p:sp>
      <p:pic>
        <p:nvPicPr>
          <p:cNvPr id="27651" name="Picture 2" descr="C:\Users\LKY\Pictures\British museum 2010\IMG_5603.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258888" y="0"/>
            <a:ext cx="6589712" cy="4941888"/>
          </a:xfrm>
          <a:noFill/>
        </p:spPr>
      </p:pic>
    </p:spTree>
    <p:extLst>
      <p:ext uri="{BB962C8B-B14F-4D97-AF65-F5344CB8AC3E}">
        <p14:creationId xmlns:p14="http://schemas.microsoft.com/office/powerpoint/2010/main" val="4167417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218"/>
          </a:xfrm>
        </p:spPr>
        <p:txBody>
          <a:bodyPr>
            <a:normAutofit/>
          </a:bodyPr>
          <a:lstStyle/>
          <a:p>
            <a:r>
              <a:rPr lang="en-US" dirty="0"/>
              <a:t>Challenges as a Christ-follower in Pauline </a:t>
            </a:r>
            <a:r>
              <a:rPr lang="en-US" dirty="0" smtClean="0"/>
              <a:t>community</a:t>
            </a:r>
            <a:endParaRPr lang="en-US" dirty="0"/>
          </a:p>
        </p:txBody>
      </p:sp>
      <p:sp>
        <p:nvSpPr>
          <p:cNvPr id="3" name="Content Placeholder 2"/>
          <p:cNvSpPr>
            <a:spLocks noGrp="1"/>
          </p:cNvSpPr>
          <p:nvPr>
            <p:ph idx="1"/>
          </p:nvPr>
        </p:nvSpPr>
        <p:spPr>
          <a:xfrm>
            <a:off x="457200" y="2276872"/>
            <a:ext cx="8229600" cy="3849291"/>
          </a:xfrm>
        </p:spPr>
        <p:txBody>
          <a:bodyPr/>
          <a:lstStyle/>
          <a:p>
            <a:r>
              <a:rPr lang="en-US" dirty="0" smtClean="0"/>
              <a:t>Think about the challenges of a Christ-believer living under the shadow of the Empire. </a:t>
            </a:r>
          </a:p>
          <a:p>
            <a:r>
              <a:rPr lang="en-US" dirty="0" smtClean="0"/>
              <a:t>What about us who are also living under the shadow of another present day Empire in Malaysia? What does this speak about our commitment and discipleship?</a:t>
            </a:r>
            <a:endParaRPr lang="en-US" dirty="0"/>
          </a:p>
        </p:txBody>
      </p:sp>
    </p:spTree>
    <p:extLst>
      <p:ext uri="{BB962C8B-B14F-4D97-AF65-F5344CB8AC3E}">
        <p14:creationId xmlns:p14="http://schemas.microsoft.com/office/powerpoint/2010/main" val="3568934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Reflections</a:t>
            </a:r>
            <a:endParaRPr lang="en-US" dirty="0"/>
          </a:p>
        </p:txBody>
      </p:sp>
      <p:sp>
        <p:nvSpPr>
          <p:cNvPr id="3" name="Content Placeholder 2"/>
          <p:cNvSpPr>
            <a:spLocks noGrp="1"/>
          </p:cNvSpPr>
          <p:nvPr>
            <p:ph idx="1"/>
          </p:nvPr>
        </p:nvSpPr>
        <p:spPr/>
        <p:txBody>
          <a:bodyPr/>
          <a:lstStyle/>
          <a:p>
            <a:r>
              <a:rPr lang="en-US" dirty="0"/>
              <a:t>Imagine you are a Christ-follower living in the times of Paul. Would you be attracted to the gospel proclaimed by Paul? How would understanding the events and ideas that shaped the New Testament world impact and challenge you to live your faith as a Christ-follower? </a:t>
            </a:r>
          </a:p>
          <a:p>
            <a:pPr marL="0" indent="0">
              <a:buNone/>
            </a:pPr>
            <a:endParaRPr lang="en-US" dirty="0"/>
          </a:p>
        </p:txBody>
      </p:sp>
    </p:spTree>
    <p:extLst>
      <p:ext uri="{BB962C8B-B14F-4D97-AF65-F5344CB8AC3E}">
        <p14:creationId xmlns:p14="http://schemas.microsoft.com/office/powerpoint/2010/main" val="1433516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661248"/>
            <a:ext cx="8229600" cy="1173304"/>
          </a:xfrm>
        </p:spPr>
        <p:txBody>
          <a:bodyPr>
            <a:normAutofit/>
          </a:bodyPr>
          <a:lstStyle/>
          <a:p>
            <a:r>
              <a:rPr lang="en-US" sz="2400" dirty="0" smtClean="0"/>
              <a:t>Marcus </a:t>
            </a:r>
            <a:r>
              <a:rPr lang="en-US" sz="2400" dirty="0" err="1" smtClean="0"/>
              <a:t>Papirius</a:t>
            </a:r>
            <a:r>
              <a:rPr lang="en-US" sz="2400" dirty="0" smtClean="0"/>
              <a:t> of </a:t>
            </a:r>
            <a:r>
              <a:rPr lang="en-US" sz="2400" dirty="0" err="1" smtClean="0"/>
              <a:t>Arsinre</a:t>
            </a:r>
            <a:r>
              <a:rPr lang="en-US" sz="2400" dirty="0" smtClean="0"/>
              <a:t>, Egypt, granted Roman citizenship after serving 25 years in the Roman Navy, dated 8 September 79</a:t>
            </a:r>
            <a:endParaRPr lang="en-US" sz="2400" dirty="0"/>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870596" y="0"/>
            <a:ext cx="7013772" cy="5697134"/>
          </a:xfrm>
        </p:spPr>
      </p:pic>
    </p:spTree>
    <p:extLst>
      <p:ext uri="{BB962C8B-B14F-4D97-AF65-F5344CB8AC3E}">
        <p14:creationId xmlns:p14="http://schemas.microsoft.com/office/powerpoint/2010/main" val="94553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25144"/>
            <a:ext cx="8229600" cy="1431032"/>
          </a:xfrm>
        </p:spPr>
        <p:txBody>
          <a:bodyPr>
            <a:normAutofit/>
          </a:bodyPr>
          <a:lstStyle/>
          <a:p>
            <a:r>
              <a:rPr lang="en-US" sz="2400" dirty="0" smtClean="0"/>
              <a:t>2 bronze plates forming the front and back of a 4-leaved document granting citizenship to </a:t>
            </a:r>
            <a:r>
              <a:rPr lang="en-US" sz="2400" dirty="0" err="1" smtClean="0"/>
              <a:t>Gemellus</a:t>
            </a:r>
            <a:r>
              <a:rPr lang="en-US" sz="2400" dirty="0" smtClean="0"/>
              <a:t> after 25 years of service in the army. Dated 17 July 122.</a:t>
            </a:r>
            <a:endParaRPr lang="en-US" sz="2400" dirty="0"/>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t="-735"/>
          <a:stretch/>
        </p:blipFill>
        <p:spPr>
          <a:xfrm>
            <a:off x="84648" y="260648"/>
            <a:ext cx="4672407" cy="4032448"/>
          </a:xfr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b="-1231"/>
          <a:stretch/>
        </p:blipFill>
        <p:spPr>
          <a:xfrm>
            <a:off x="4860032" y="260648"/>
            <a:ext cx="3960440" cy="4122882"/>
          </a:xfrm>
          <a:prstGeom prst="rect">
            <a:avLst/>
          </a:prstGeom>
        </p:spPr>
      </p:pic>
    </p:spTree>
    <p:extLst>
      <p:ext uri="{BB962C8B-B14F-4D97-AF65-F5344CB8AC3E}">
        <p14:creationId xmlns:p14="http://schemas.microsoft.com/office/powerpoint/2010/main" val="1142121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Military</a:t>
            </a:r>
            <a:endParaRPr lang="en-US" dirty="0"/>
          </a:p>
        </p:txBody>
      </p:sp>
      <p:sp>
        <p:nvSpPr>
          <p:cNvPr id="3" name="Content Placeholder 2"/>
          <p:cNvSpPr>
            <a:spLocks noGrp="1"/>
          </p:cNvSpPr>
          <p:nvPr>
            <p:ph idx="1"/>
          </p:nvPr>
        </p:nvSpPr>
        <p:spPr/>
        <p:txBody>
          <a:bodyPr/>
          <a:lstStyle/>
          <a:p>
            <a:r>
              <a:rPr lang="en-US" dirty="0" smtClean="0"/>
              <a:t>Ephesians 6:10-18</a:t>
            </a:r>
            <a:endParaRPr lang="en-US" dirty="0"/>
          </a:p>
        </p:txBody>
      </p:sp>
    </p:spTree>
    <p:extLst>
      <p:ext uri="{BB962C8B-B14F-4D97-AF65-F5344CB8AC3E}">
        <p14:creationId xmlns:p14="http://schemas.microsoft.com/office/powerpoint/2010/main" val="2392906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Household and </a:t>
            </a:r>
            <a:r>
              <a:rPr lang="en-US" dirty="0" smtClean="0"/>
              <a:t>Women</a:t>
            </a:r>
            <a:endParaRPr lang="en-US" dirty="0"/>
          </a:p>
        </p:txBody>
      </p:sp>
      <p:sp>
        <p:nvSpPr>
          <p:cNvPr id="3" name="Content Placeholder 2"/>
          <p:cNvSpPr>
            <a:spLocks noGrp="1"/>
          </p:cNvSpPr>
          <p:nvPr>
            <p:ph idx="1"/>
          </p:nvPr>
        </p:nvSpPr>
        <p:spPr/>
        <p:txBody>
          <a:bodyPr/>
          <a:lstStyle/>
          <a:p>
            <a:r>
              <a:rPr lang="en-US" dirty="0" smtClean="0"/>
              <a:t>Woman </a:t>
            </a:r>
            <a:r>
              <a:rPr lang="en-US" dirty="0"/>
              <a:t>leadership</a:t>
            </a:r>
          </a:p>
          <a:p>
            <a:pPr lvl="1"/>
            <a:r>
              <a:rPr lang="en-US" dirty="0"/>
              <a:t>Phoebe – Romans 16:1-2 –is Phoebe a Deacon</a:t>
            </a:r>
            <a:r>
              <a:rPr lang="en-US" dirty="0" smtClean="0"/>
              <a:t>?</a:t>
            </a:r>
            <a:endParaRPr lang="en-US" dirty="0"/>
          </a:p>
          <a:p>
            <a:pPr lvl="1"/>
            <a:r>
              <a:rPr lang="en-US" dirty="0"/>
              <a:t>Priscilla and Aquila – Acts 18:18-19; Romans 16:3 – note the sequence of the </a:t>
            </a:r>
            <a:r>
              <a:rPr lang="en-US" dirty="0" smtClean="0"/>
              <a:t>names</a:t>
            </a:r>
          </a:p>
          <a:p>
            <a:pPr marL="457200" lvl="1" indent="0">
              <a:buNone/>
            </a:pPr>
            <a:endParaRPr lang="en-US" dirty="0"/>
          </a:p>
          <a:p>
            <a:endParaRPr lang="en-US" dirty="0"/>
          </a:p>
        </p:txBody>
      </p:sp>
    </p:spTree>
    <p:extLst>
      <p:ext uri="{BB962C8B-B14F-4D97-AF65-F5344CB8AC3E}">
        <p14:creationId xmlns:p14="http://schemas.microsoft.com/office/powerpoint/2010/main" val="2807911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Household and </a:t>
            </a:r>
            <a:r>
              <a:rPr lang="en-US" dirty="0" smtClean="0"/>
              <a:t>Women</a:t>
            </a:r>
            <a:endParaRPr lang="en-US" dirty="0"/>
          </a:p>
        </p:txBody>
      </p:sp>
      <p:sp>
        <p:nvSpPr>
          <p:cNvPr id="3" name="Content Placeholder 2"/>
          <p:cNvSpPr>
            <a:spLocks noGrp="1"/>
          </p:cNvSpPr>
          <p:nvPr>
            <p:ph idx="1"/>
          </p:nvPr>
        </p:nvSpPr>
        <p:spPr/>
        <p:txBody>
          <a:bodyPr/>
          <a:lstStyle/>
          <a:p>
            <a:r>
              <a:rPr lang="en-US" dirty="0"/>
              <a:t>Household codes</a:t>
            </a:r>
          </a:p>
          <a:p>
            <a:pPr lvl="1"/>
            <a:r>
              <a:rPr lang="en-US" dirty="0"/>
              <a:t>Ephesians 5:22-6:</a:t>
            </a:r>
            <a:r>
              <a:rPr lang="en-US" dirty="0" smtClean="0"/>
              <a:t>9</a:t>
            </a:r>
            <a:endParaRPr lang="en-US" dirty="0"/>
          </a:p>
          <a:p>
            <a:pPr lvl="1"/>
            <a:r>
              <a:rPr lang="en-US" dirty="0"/>
              <a:t>Colossians 3:10-4:1</a:t>
            </a:r>
          </a:p>
          <a:p>
            <a:endParaRPr lang="en-US" dirty="0"/>
          </a:p>
        </p:txBody>
      </p:sp>
    </p:spTree>
    <p:extLst>
      <p:ext uri="{BB962C8B-B14F-4D97-AF65-F5344CB8AC3E}">
        <p14:creationId xmlns:p14="http://schemas.microsoft.com/office/powerpoint/2010/main" val="2238780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2247</TotalTime>
  <Words>778</Words>
  <Application>Microsoft Macintosh PowerPoint</Application>
  <PresentationFormat>On-screen Show (4:3)</PresentationFormat>
  <Paragraphs>79</Paragraphs>
  <Slides>46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Photo Editor Photo</vt:lpstr>
      <vt:lpstr>NT SURVEY/INTRODUCTION 3: EVENTS AND IDEAS THAT SHAPED  THE NT WORLD by Rev Dr Lim Kar Yong</vt:lpstr>
      <vt:lpstr>Times of Paul:  Proclaiming Jesus the Messiah under the Shadow of the Empire </vt:lpstr>
      <vt:lpstr>Communication through Letters</vt:lpstr>
      <vt:lpstr>Roman Citizenship</vt:lpstr>
      <vt:lpstr>Marcus Papirius of Arsinre, Egypt, granted Roman citizenship after serving 25 years in the Roman Navy, dated 8 September 79</vt:lpstr>
      <vt:lpstr>2 bronze plates forming the front and back of a 4-leaved document granting citizenship to Gemellus after 25 years of service in the army. Dated 17 July 122.</vt:lpstr>
      <vt:lpstr>Roman Military</vt:lpstr>
      <vt:lpstr>Household and Women</vt:lpstr>
      <vt:lpstr>Household and Women</vt:lpstr>
      <vt:lpstr>Classes in the Society</vt:lpstr>
      <vt:lpstr>Lucius Ampudius Philomusus, a freed slave and his family. On either side are corn measures, showing that he was a corn trader, a lucrative trade. Dated circa 15BCE - 5CE</vt:lpstr>
      <vt:lpstr>Publius Licinius Philonicus and Publius Licinius Demetrius, dated 30-10 BCE, near Rome. Left - rods and axes used in ceremony of freeing a slave Right - tools of a carpenter Pediment – tools of a smith or moneyer</vt:lpstr>
      <vt:lpstr>Classes in the Society</vt:lpstr>
      <vt:lpstr>Patrons and Clients</vt:lpstr>
      <vt:lpstr>Religion and philosophy</vt:lpstr>
      <vt:lpstr>PowerPoint Presentation</vt:lpstr>
      <vt:lpstr>PowerPoint Presentation</vt:lpstr>
      <vt:lpstr>Religion and philosophy</vt:lpstr>
      <vt:lpstr>PowerPoint Presentation</vt:lpstr>
      <vt:lpstr>Marble relief of left leg with inscription dedicating it to Asklepios and Hygeia (health) from Tyche as thank offering, presumably for cure of affliction on the leg</vt:lpstr>
      <vt:lpstr>PowerPoint Presentation</vt:lpstr>
      <vt:lpstr>PowerPoint Presentation</vt:lpstr>
      <vt:lpstr>Statue of Asklepios</vt:lpstr>
      <vt:lpstr>Religion and philosophy</vt:lpstr>
      <vt:lpstr>PowerPoint Presentation</vt:lpstr>
      <vt:lpstr>Terracotta figure of Artemis of Ephesus – 1st Century Found in Turkey. Roman version. Asiatic version of the goddess of fertility, looks slightly different from the Greek deity of the same name</vt:lpstr>
      <vt:lpstr>Religion and philosophy</vt:lpstr>
      <vt:lpstr>Aphrodite, daughter of Zeus. Greek goddess of love, beauty and fertility. Shown here with Eros, god of love and her child by Ares.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Religion and philosophy</vt:lpstr>
      <vt:lpstr>Imperial Cult</vt:lpstr>
      <vt:lpstr>PowerPoint Presentation</vt:lpstr>
      <vt:lpstr>PowerPoint Presentation</vt:lpstr>
      <vt:lpstr>PowerPoint Presentation</vt:lpstr>
      <vt:lpstr>PowerPoint Presentation</vt:lpstr>
      <vt:lpstr>The Son of God</vt:lpstr>
      <vt:lpstr>PowerPoint Presentation</vt:lpstr>
      <vt:lpstr>Head of Livia, wife of Augustus, shown with characteristics of Ceres the goddess of corn</vt:lpstr>
      <vt:lpstr>Challenges as a Christ-follower in Pauline community</vt:lpstr>
      <vt:lpstr>Personal Reflections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 LIM</dc:creator>
  <cp:lastModifiedBy>Kar Yong Lim</cp:lastModifiedBy>
  <cp:revision>124</cp:revision>
  <cp:lastPrinted>2012-01-10T03:41:00Z</cp:lastPrinted>
  <dcterms:created xsi:type="dcterms:W3CDTF">2010-01-19T04:14:29Z</dcterms:created>
  <dcterms:modified xsi:type="dcterms:W3CDTF">2016-06-03T08:45:14Z</dcterms:modified>
</cp:coreProperties>
</file>