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048" y="-10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903444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-3175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19250" y="6604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299" y="638919"/>
            <a:ext cx="5325770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norm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Petrine Epistles</a:t>
            </a:r>
          </a:p>
        </p:txBody>
      </p:sp>
      <p:sp>
        <p:nvSpPr>
          <p:cNvPr id="120" name="Shape 120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1 Peter: Themes</a:t>
            </a:r>
          </a:p>
        </p:txBody>
      </p:sp>
      <p:sp>
        <p:nvSpPr>
          <p:cNvPr id="147" name="Shape 14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SzPct val="100000"/>
              <a:buAutoNum type="arabicPeriod" startAt="2"/>
            </a:lvl1pPr>
            <a:lvl2pPr>
              <a:buSzPct val="100000"/>
              <a:buAutoNum type="arabicPeriod" startAt="2"/>
            </a:lvl2pPr>
          </a:lstStyle>
          <a:p>
            <a:r>
              <a:t>Identity of the people of God</a:t>
            </a:r>
          </a:p>
          <a:p>
            <a:pPr lvl="1"/>
            <a:r>
              <a:t>believers are pilgrims --&gt; diaspora (1:1-2); aliens and temporary residents (1:17; 2:11)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1 Peter: Themes</a:t>
            </a:r>
          </a:p>
        </p:txBody>
      </p:sp>
      <p:sp>
        <p:nvSpPr>
          <p:cNvPr id="150" name="Shape 15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SzPct val="100000"/>
              <a:buAutoNum type="arabicPeriod" startAt="3"/>
            </a:lvl1pPr>
            <a:lvl2pPr>
              <a:buSzPct val="125000"/>
            </a:lvl2pPr>
          </a:lstStyle>
          <a:p>
            <a:r>
              <a:t>Submission to Authorities</a:t>
            </a:r>
          </a:p>
          <a:p>
            <a:pPr lvl="1"/>
            <a:r>
              <a:t>2:13-3:7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2 Peter</a:t>
            </a:r>
          </a:p>
        </p:txBody>
      </p:sp>
      <p:sp>
        <p:nvSpPr>
          <p:cNvPr id="153" name="Shape 15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Authorship seriously challenged</a:t>
            </a:r>
          </a:p>
          <a:p>
            <a:r>
              <a:t>Close parallel to Jude</a:t>
            </a:r>
          </a:p>
          <a:p>
            <a:r>
              <a:t>Stylistic differences between 1 Peter and 2 Peter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2 Peter</a:t>
            </a:r>
          </a:p>
        </p:txBody>
      </p:sp>
      <p:sp>
        <p:nvSpPr>
          <p:cNvPr id="156" name="Shape 15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Date: most likely towards the end of Peter’s life (1:14-15)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2 Peter</a:t>
            </a:r>
          </a:p>
        </p:txBody>
      </p:sp>
      <p:sp>
        <p:nvSpPr>
          <p:cNvPr id="159" name="Shape 15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Provenance: no mention in the letter, but likely Rome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2 Peter</a:t>
            </a:r>
          </a:p>
        </p:txBody>
      </p:sp>
      <p:sp>
        <p:nvSpPr>
          <p:cNvPr id="162" name="Shape 16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Destination: not mentioned. </a:t>
            </a:r>
          </a:p>
          <a:p>
            <a:r>
              <a:t>2 Pet 3:1 - clues it could be same destination as 1 Peter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2 Peter: Themes</a:t>
            </a:r>
          </a:p>
        </p:txBody>
      </p:sp>
      <p:sp>
        <p:nvSpPr>
          <p:cNvPr id="165" name="Shape 16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Christian virtues (1:3-21)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2 Peter: Themes</a:t>
            </a:r>
          </a:p>
        </p:txBody>
      </p:sp>
      <p:sp>
        <p:nvSpPr>
          <p:cNvPr id="168" name="Shape 16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2 Peter 1: Remember, remember</a:t>
            </a:r>
          </a:p>
          <a:p>
            <a:r>
              <a:t>2 Peter 2: Beware, beware</a:t>
            </a:r>
          </a:p>
          <a:p>
            <a:r>
              <a:t>2 Peter 3: Behold, behold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Johannine Epistles</a:t>
            </a:r>
          </a:p>
        </p:txBody>
      </p:sp>
      <p:sp>
        <p:nvSpPr>
          <p:cNvPr id="138" name="Shape 138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9554573"/>
      </p:ext>
    </p:extLst>
  </p:cSld>
  <p:clrMapOvr>
    <a:masterClrMapping/>
  </p:clrMapOvr>
  <p:transition xmlns:p14="http://schemas.microsoft.com/office/powerpoint/2010/main"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1 John</a:t>
            </a:r>
          </a:p>
        </p:txBody>
      </p:sp>
      <p:sp>
        <p:nvSpPr>
          <p:cNvPr id="141" name="Shape 14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333500"/>
            <a:r>
              <a:t>Author: John, son of Zebedee</a:t>
            </a:r>
          </a:p>
          <a:p>
            <a:pPr marL="1333500"/>
            <a:r>
              <a:t>Uses simple vocabulary - vocabulary of 303 words in all 3 Johannine letters</a:t>
            </a:r>
          </a:p>
        </p:txBody>
      </p:sp>
    </p:spTree>
    <p:extLst>
      <p:ext uri="{BB962C8B-B14F-4D97-AF65-F5344CB8AC3E}">
        <p14:creationId xmlns:p14="http://schemas.microsoft.com/office/powerpoint/2010/main" val="1258703624"/>
      </p:ext>
    </p:extLst>
  </p:cSld>
  <p:clrMapOvr>
    <a:masterClrMapping/>
  </p:clrMapOvr>
  <p:transition xmlns:p14="http://schemas.microsoft.com/office/powerpoint/2010/main"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Key Facts	</a:t>
            </a:r>
          </a:p>
        </p:txBody>
      </p:sp>
      <p:sp>
        <p:nvSpPr>
          <p:cNvPr id="123" name="Shape 12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Author: Peter the apostle</a:t>
            </a:r>
          </a:p>
          <a:p>
            <a:r>
              <a:t>Date: early to mid 60s</a:t>
            </a:r>
          </a:p>
          <a:p>
            <a:r>
              <a:t>Provenance: Rome</a:t>
            </a:r>
          </a:p>
          <a:p>
            <a:r>
              <a:t>Destinations: Northern Asia Minor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1-3 John</a:t>
            </a:r>
          </a:p>
        </p:txBody>
      </p:sp>
      <p:sp>
        <p:nvSpPr>
          <p:cNvPr id="144" name="Shape 14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1333500"/>
          </a:lstStyle>
          <a:p>
            <a:r>
              <a:t>Date: after Gospel of John, 80s-90s</a:t>
            </a:r>
          </a:p>
        </p:txBody>
      </p:sp>
    </p:spTree>
    <p:extLst>
      <p:ext uri="{BB962C8B-B14F-4D97-AF65-F5344CB8AC3E}">
        <p14:creationId xmlns:p14="http://schemas.microsoft.com/office/powerpoint/2010/main" val="3343746139"/>
      </p:ext>
    </p:extLst>
  </p:cSld>
  <p:clrMapOvr>
    <a:masterClrMapping/>
  </p:clrMapOvr>
  <p:transition xmlns:p14="http://schemas.microsoft.com/office/powerpoint/2010/main"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1-3 John</a:t>
            </a:r>
          </a:p>
        </p:txBody>
      </p:sp>
      <p:sp>
        <p:nvSpPr>
          <p:cNvPr id="147" name="Shape 14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333500"/>
            <a:r>
              <a:t>1 John - letter to various groups</a:t>
            </a:r>
          </a:p>
          <a:p>
            <a:pPr marL="1333500"/>
            <a:r>
              <a:t>2 &amp; 3 John - letters to individual</a:t>
            </a:r>
          </a:p>
        </p:txBody>
      </p:sp>
    </p:spTree>
    <p:extLst>
      <p:ext uri="{BB962C8B-B14F-4D97-AF65-F5344CB8AC3E}">
        <p14:creationId xmlns:p14="http://schemas.microsoft.com/office/powerpoint/2010/main" val="2957807406"/>
      </p:ext>
    </p:extLst>
  </p:cSld>
  <p:clrMapOvr>
    <a:masterClrMapping/>
  </p:clrMapOvr>
  <p:transition xmlns:p14="http://schemas.microsoft.com/office/powerpoint/2010/main"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1 John</a:t>
            </a:r>
          </a:p>
        </p:txBody>
      </p:sp>
      <p:sp>
        <p:nvSpPr>
          <p:cNvPr id="150" name="Shape 15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1333500"/>
            <a:lvl2pPr marL="1778000"/>
          </a:lstStyle>
          <a:p>
            <a:r>
              <a:t>Occasion</a:t>
            </a:r>
          </a:p>
          <a:p>
            <a:pPr lvl="1"/>
            <a:r>
              <a:t>recent departure of false teachers (2:19), and the churches are in need of instruction</a:t>
            </a:r>
          </a:p>
        </p:txBody>
      </p:sp>
    </p:spTree>
    <p:extLst>
      <p:ext uri="{BB962C8B-B14F-4D97-AF65-F5344CB8AC3E}">
        <p14:creationId xmlns:p14="http://schemas.microsoft.com/office/powerpoint/2010/main" val="722140110"/>
      </p:ext>
    </p:extLst>
  </p:cSld>
  <p:clrMapOvr>
    <a:masterClrMapping/>
  </p:clrMapOvr>
  <p:transition xmlns:p14="http://schemas.microsoft.com/office/powerpoint/2010/main"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1 John</a:t>
            </a:r>
          </a:p>
        </p:txBody>
      </p:sp>
      <p:sp>
        <p:nvSpPr>
          <p:cNvPr id="153" name="Shape 15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1333500"/>
            <a:r>
              <a:t>False teachers:</a:t>
            </a:r>
          </a:p>
          <a:p>
            <a:pPr marL="1778000" lvl="1"/>
            <a:r>
              <a:t>1 John 2:22-23; 30-31 - denial that Jesus is the Messiah</a:t>
            </a:r>
          </a:p>
          <a:p>
            <a:pPr marL="1778000" lvl="1"/>
            <a:r>
              <a:t>Do not know God</a:t>
            </a:r>
          </a:p>
          <a:p>
            <a:pPr marL="1778000" lvl="1"/>
            <a:r>
              <a:t>Do not conduct themselves ethically (not loving one another)</a:t>
            </a:r>
          </a:p>
          <a:p>
            <a:pPr marL="1778000" lvl="1"/>
            <a:r>
              <a:t>Reject apostolic witness (1:1-5)</a:t>
            </a:r>
          </a:p>
        </p:txBody>
      </p:sp>
    </p:spTree>
    <p:extLst>
      <p:ext uri="{BB962C8B-B14F-4D97-AF65-F5344CB8AC3E}">
        <p14:creationId xmlns:p14="http://schemas.microsoft.com/office/powerpoint/2010/main" val="686504751"/>
      </p:ext>
    </p:extLst>
  </p:cSld>
  <p:clrMapOvr>
    <a:masterClrMapping/>
  </p:clrMapOvr>
  <p:transition xmlns:p14="http://schemas.microsoft.com/office/powerpoint/2010/main"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1 John	</a:t>
            </a:r>
          </a:p>
        </p:txBody>
      </p:sp>
      <p:sp>
        <p:nvSpPr>
          <p:cNvPr id="156" name="Shape 15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333500"/>
            <a:r>
              <a:t>1:1-4 - prologue</a:t>
            </a:r>
          </a:p>
          <a:p>
            <a:pPr marL="1333500"/>
            <a:r>
              <a:t>1:5-2:27 - True Believers</a:t>
            </a:r>
          </a:p>
          <a:p>
            <a:pPr marL="1333500"/>
            <a:r>
              <a:t>2:28-3:24 - Ethics</a:t>
            </a:r>
          </a:p>
          <a:p>
            <a:pPr marL="1333500"/>
            <a:r>
              <a:t>4:1-5:12 - Doctrine</a:t>
            </a:r>
          </a:p>
          <a:p>
            <a:pPr marL="1333500"/>
            <a:r>
              <a:t>5:13-21- Epilogue </a:t>
            </a:r>
          </a:p>
        </p:txBody>
      </p:sp>
    </p:spTree>
    <p:extLst>
      <p:ext uri="{BB962C8B-B14F-4D97-AF65-F5344CB8AC3E}">
        <p14:creationId xmlns:p14="http://schemas.microsoft.com/office/powerpoint/2010/main" val="1419554034"/>
      </p:ext>
    </p:extLst>
  </p:cSld>
  <p:clrMapOvr>
    <a:masterClrMapping/>
  </p:clrMapOvr>
  <p:transition xmlns:p14="http://schemas.microsoft.com/office/powerpoint/2010/main"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2 John</a:t>
            </a:r>
          </a:p>
        </p:txBody>
      </p:sp>
      <p:sp>
        <p:nvSpPr>
          <p:cNvPr id="159" name="Shape 15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333500"/>
            <a:r>
              <a:t>the elect lady and her children</a:t>
            </a:r>
          </a:p>
          <a:p>
            <a:pPr marL="1778000" lvl="1"/>
            <a:r>
              <a:t>a woman and her offspring?</a:t>
            </a:r>
          </a:p>
          <a:p>
            <a:pPr marL="1778000" lvl="1"/>
            <a:r>
              <a:t>figurative reference to a church? - more likely (see vv. 5; 7-11)</a:t>
            </a:r>
          </a:p>
        </p:txBody>
      </p:sp>
    </p:spTree>
    <p:extLst>
      <p:ext uri="{BB962C8B-B14F-4D97-AF65-F5344CB8AC3E}">
        <p14:creationId xmlns:p14="http://schemas.microsoft.com/office/powerpoint/2010/main" val="3062712222"/>
      </p:ext>
    </p:extLst>
  </p:cSld>
  <p:clrMapOvr>
    <a:masterClrMapping/>
  </p:clrMapOvr>
  <p:transition xmlns:p14="http://schemas.microsoft.com/office/powerpoint/2010/main"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2 John</a:t>
            </a:r>
          </a:p>
        </p:txBody>
      </p:sp>
      <p:sp>
        <p:nvSpPr>
          <p:cNvPr id="162" name="Shape 16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1333500"/>
          </a:lstStyle>
          <a:p>
            <a:r>
              <a:t>Occasion: return of delegation sent by the church to the apostle</a:t>
            </a:r>
          </a:p>
        </p:txBody>
      </p:sp>
    </p:spTree>
    <p:extLst>
      <p:ext uri="{BB962C8B-B14F-4D97-AF65-F5344CB8AC3E}">
        <p14:creationId xmlns:p14="http://schemas.microsoft.com/office/powerpoint/2010/main" val="252298114"/>
      </p:ext>
    </p:extLst>
  </p:cSld>
  <p:clrMapOvr>
    <a:masterClrMapping/>
  </p:clrMapOvr>
  <p:transition xmlns:p14="http://schemas.microsoft.com/office/powerpoint/2010/main"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3 John</a:t>
            </a:r>
          </a:p>
        </p:txBody>
      </p:sp>
      <p:sp>
        <p:nvSpPr>
          <p:cNvPr id="165" name="Shape 16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333500"/>
            <a:r>
              <a:t>my dear friend Gaius </a:t>
            </a:r>
          </a:p>
          <a:p>
            <a:pPr marL="1333500"/>
            <a:r>
              <a:t>letter of recommendation for Demetrius (vv. 11-12) and warning against Diotrephes (vv 9-10).</a:t>
            </a:r>
          </a:p>
        </p:txBody>
      </p:sp>
    </p:spTree>
    <p:extLst>
      <p:ext uri="{BB962C8B-B14F-4D97-AF65-F5344CB8AC3E}">
        <p14:creationId xmlns:p14="http://schemas.microsoft.com/office/powerpoint/2010/main" val="673888072"/>
      </p:ext>
    </p:extLst>
  </p:cSld>
  <p:clrMapOvr>
    <a:masterClrMapping/>
  </p:clrMapOvr>
  <p:transition xmlns:p14="http://schemas.microsoft.com/office/powerpoint/2010/main"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Key Facts	</a:t>
            </a:r>
          </a:p>
        </p:txBody>
      </p:sp>
      <p:sp>
        <p:nvSpPr>
          <p:cNvPr id="126" name="Shape 12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35609" indent="-435609" defTabSz="572516">
              <a:spcBef>
                <a:spcPts val="4100"/>
              </a:spcBef>
              <a:defRPr sz="3724"/>
            </a:pPr>
            <a:r>
              <a:t>Occasion: </a:t>
            </a:r>
          </a:p>
          <a:p>
            <a:pPr marL="871219" lvl="1" indent="-435609" defTabSz="572516">
              <a:spcBef>
                <a:spcPts val="4100"/>
              </a:spcBef>
              <a:defRPr sz="3724"/>
            </a:pPr>
            <a:r>
              <a:t>1 Peter:  persecution of the church</a:t>
            </a:r>
          </a:p>
          <a:p>
            <a:pPr marL="871219" lvl="1" indent="-435609" defTabSz="572516">
              <a:spcBef>
                <a:spcPts val="4100"/>
              </a:spcBef>
              <a:defRPr sz="3724"/>
            </a:pPr>
            <a:r>
              <a:t>2 Peter: false teaching in the church</a:t>
            </a:r>
          </a:p>
          <a:p>
            <a:pPr marL="435609" indent="-435609" defTabSz="572516">
              <a:spcBef>
                <a:spcPts val="4100"/>
              </a:spcBef>
              <a:defRPr sz="3724"/>
            </a:pPr>
            <a:r>
              <a:t>Purpose: </a:t>
            </a:r>
          </a:p>
          <a:p>
            <a:pPr marL="871219" lvl="1" indent="-435609" defTabSz="572516">
              <a:spcBef>
                <a:spcPts val="4100"/>
              </a:spcBef>
              <a:defRPr sz="3724"/>
            </a:pPr>
            <a:r>
              <a:t>1 Peter: Encourage Christians to stay on course</a:t>
            </a:r>
          </a:p>
          <a:p>
            <a:pPr marL="871219" lvl="1" indent="-435609" defTabSz="572516">
              <a:spcBef>
                <a:spcPts val="4100"/>
              </a:spcBef>
              <a:defRPr sz="3724"/>
            </a:pPr>
            <a:r>
              <a:t>2 Peter: Combat false teaching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1 Peter</a:t>
            </a:r>
          </a:p>
        </p:txBody>
      </p:sp>
      <p:sp>
        <p:nvSpPr>
          <p:cNvPr id="129" name="Shape 12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Authorship - generally no major issue, except:</a:t>
            </a:r>
          </a:p>
          <a:p>
            <a:pPr lvl="1">
              <a:buSzPct val="100000"/>
              <a:buAutoNum type="romanLcPeriod"/>
            </a:pPr>
            <a:r>
              <a:t>Does Peter know greek well enough?</a:t>
            </a:r>
          </a:p>
          <a:p>
            <a:pPr lvl="1">
              <a:buSzPct val="100000"/>
              <a:buAutoNum type="romanLcPeriod"/>
            </a:pPr>
            <a:r>
              <a:t>Is there persecution during Peter’s lifetime? - by the state or other forms of persecution that is localised?</a:t>
            </a:r>
          </a:p>
          <a:p>
            <a:pPr lvl="1">
              <a:buSzPct val="100000"/>
              <a:buAutoNum type="romanLcPeriod"/>
            </a:pPr>
            <a:r>
              <a:t>Could reference to “Babylon” 5:13 and “elder” in 5:1 post-70?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1 Peter</a:t>
            </a:r>
          </a:p>
        </p:txBody>
      </p:sp>
      <p:sp>
        <p:nvSpPr>
          <p:cNvPr id="132" name="Shape 13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Authorship - generally no major issue, except:</a:t>
            </a:r>
          </a:p>
          <a:p>
            <a:pPr lvl="1">
              <a:buSzPct val="100000"/>
              <a:buAutoNum type="romanLcPeriod" startAt="4"/>
            </a:pPr>
            <a:r>
              <a:t>Is Peter dependent on Paul, especially Romans and Ephesians?</a:t>
            </a:r>
          </a:p>
          <a:p>
            <a:pPr lvl="1">
              <a:buSzPct val="100000"/>
              <a:buAutoNum type="romanLcPeriod" startAt="4"/>
            </a:pPr>
            <a:r>
              <a:t>What about the destination in Asia Minor where it could not be evangelised till later? - See Acts 2, Edict of Claudius, Paul’s missionary journeys makes Asia Minor possible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1 Peter: Destination</a:t>
            </a:r>
          </a:p>
        </p:txBody>
      </p:sp>
      <p:sp>
        <p:nvSpPr>
          <p:cNvPr id="135" name="Shape 13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Northern Asia Minor (Turkey)</a:t>
            </a:r>
          </a:p>
          <a:p>
            <a:r>
              <a:t>Jews? diaspora in 1:1.</a:t>
            </a:r>
          </a:p>
          <a:p>
            <a:r>
              <a:t>Possibly Jews and Gentiles - see 1:18; 4:3 (unlikely for Peter to refer to Judaism this way)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1 Peter: Occasion</a:t>
            </a:r>
          </a:p>
        </p:txBody>
      </p:sp>
      <p:sp>
        <p:nvSpPr>
          <p:cNvPr id="138" name="Shape 13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77825" indent="-377825" defTabSz="496570">
              <a:spcBef>
                <a:spcPts val="3500"/>
              </a:spcBef>
              <a:defRPr sz="3230"/>
            </a:pPr>
            <a:r>
              <a:t>Persecution:</a:t>
            </a:r>
          </a:p>
          <a:p>
            <a:pPr marL="755650" lvl="1" indent="-377825" defTabSz="496570">
              <a:spcBef>
                <a:spcPts val="3500"/>
              </a:spcBef>
              <a:defRPr sz="3230"/>
            </a:pPr>
            <a:r>
              <a:t>1:16 - various trials</a:t>
            </a:r>
          </a:p>
          <a:p>
            <a:pPr marL="755650" lvl="1" indent="-377825" defTabSz="496570">
              <a:spcBef>
                <a:spcPts val="3500"/>
              </a:spcBef>
              <a:defRPr sz="3230"/>
            </a:pPr>
            <a:r>
              <a:t>2:19 - unjust suffering</a:t>
            </a:r>
          </a:p>
          <a:p>
            <a:pPr marL="755650" lvl="1" indent="-377825" defTabSz="496570">
              <a:spcBef>
                <a:spcPts val="3500"/>
              </a:spcBef>
              <a:defRPr sz="3230"/>
            </a:pPr>
            <a:r>
              <a:t>3:16; 4:4 - slandered/accused</a:t>
            </a:r>
          </a:p>
          <a:p>
            <a:pPr marL="755650" lvl="1" indent="-377825" defTabSz="496570">
              <a:spcBef>
                <a:spcPts val="3500"/>
              </a:spcBef>
              <a:defRPr sz="3230"/>
            </a:pPr>
            <a:r>
              <a:t>4:12 - fiery ordeal</a:t>
            </a:r>
          </a:p>
          <a:p>
            <a:pPr marL="755650" lvl="1" indent="-377825" defTabSz="496570">
              <a:spcBef>
                <a:spcPts val="3500"/>
              </a:spcBef>
              <a:defRPr sz="3230"/>
            </a:pPr>
            <a:r>
              <a:t>4:13 - sufferings of the Messiah</a:t>
            </a:r>
          </a:p>
          <a:p>
            <a:pPr marL="755650" lvl="1" indent="-377825" defTabSz="496570">
              <a:spcBef>
                <a:spcPts val="3500"/>
              </a:spcBef>
              <a:defRPr sz="3230"/>
            </a:pPr>
            <a:r>
              <a:t>4:19 - suffering according to God’s will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1 Peter: Themes</a:t>
            </a:r>
          </a:p>
        </p:txBody>
      </p:sp>
      <p:sp>
        <p:nvSpPr>
          <p:cNvPr id="141" name="Shape 14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SzPct val="100000"/>
              <a:buAutoNum type="arabicParenR"/>
            </a:pPr>
            <a:r>
              <a:t>Christian suffering and the end time</a:t>
            </a:r>
          </a:p>
          <a:p>
            <a:pPr lvl="1"/>
            <a:r>
              <a:t>suffering and eternal destiny (1:1; 1:3; 1:13, 20-21)</a:t>
            </a:r>
          </a:p>
          <a:p>
            <a:pPr lvl="1"/>
            <a:r>
              <a:t>Christ serves as example (2:21-25; 4:1-2)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1 Peter: Themes</a:t>
            </a:r>
          </a:p>
        </p:txBody>
      </p:sp>
      <p:sp>
        <p:nvSpPr>
          <p:cNvPr id="144" name="Shape 14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64489" indent="-364489" defTabSz="479044">
              <a:spcBef>
                <a:spcPts val="3400"/>
              </a:spcBef>
              <a:buSzPct val="100000"/>
              <a:buAutoNum type="arabicPeriod" startAt="2"/>
              <a:defRPr sz="3116"/>
            </a:pPr>
            <a:r>
              <a:t>Identity of the people of God</a:t>
            </a:r>
          </a:p>
          <a:p>
            <a:pPr marL="728979" lvl="1" indent="-364489" defTabSz="479044">
              <a:spcBef>
                <a:spcPts val="3400"/>
              </a:spcBef>
              <a:buSzPct val="100000"/>
              <a:buAutoNum type="arabicPeriod"/>
              <a:defRPr sz="3116"/>
            </a:pPr>
            <a:r>
              <a:t>reminiscent of OT Israel --&gt; continuity of Church and and OT people of God (2:9)</a:t>
            </a:r>
          </a:p>
          <a:p>
            <a:pPr marL="1223644" lvl="2" indent="-494665" defTabSz="479044">
              <a:spcBef>
                <a:spcPts val="3400"/>
              </a:spcBef>
              <a:buSzPct val="100000"/>
              <a:buAutoNum type="arabicPeriod"/>
              <a:defRPr sz="3116"/>
            </a:pPr>
            <a:r>
              <a:t>Isa 43:20; Deut 7:6; 10:15 - Chosen race</a:t>
            </a:r>
          </a:p>
          <a:p>
            <a:pPr marL="1223644" lvl="2" indent="-494665" defTabSz="479044">
              <a:spcBef>
                <a:spcPts val="3400"/>
              </a:spcBef>
              <a:buSzPct val="100000"/>
              <a:buAutoNum type="arabicPeriod"/>
              <a:defRPr sz="3116"/>
            </a:pPr>
            <a:r>
              <a:t>Ex 19:6; 23:22 - Royal priesthood, holy nation, a people for his possession</a:t>
            </a:r>
          </a:p>
          <a:p>
            <a:pPr marL="1223644" lvl="2" indent="-494665" defTabSz="479044">
              <a:spcBef>
                <a:spcPts val="3400"/>
              </a:spcBef>
              <a:buSzPct val="100000"/>
              <a:buAutoNum type="arabicPeriod"/>
              <a:defRPr sz="3116"/>
            </a:pPr>
            <a:r>
              <a:t>Isa 42:12; 43:21 - to proclaim his praises</a:t>
            </a:r>
          </a:p>
          <a:p>
            <a:pPr marL="1223644" lvl="2" indent="-494665" defTabSz="479044">
              <a:spcBef>
                <a:spcPts val="3400"/>
              </a:spcBef>
              <a:buSzPct val="100000"/>
              <a:buAutoNum type="arabicPeriod"/>
              <a:defRPr sz="3116"/>
            </a:pPr>
            <a:r>
              <a:t>Hos 1:10; 2:23 - once not a people, now God’s people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819</Words>
  <Application>Microsoft Macintosh PowerPoint</Application>
  <PresentationFormat>Custom</PresentationFormat>
  <Paragraphs>101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Black</vt:lpstr>
      <vt:lpstr>Petrine Epistles</vt:lpstr>
      <vt:lpstr>Key Facts </vt:lpstr>
      <vt:lpstr>Key Facts </vt:lpstr>
      <vt:lpstr>1 Peter</vt:lpstr>
      <vt:lpstr>1 Peter</vt:lpstr>
      <vt:lpstr>1 Peter: Destination</vt:lpstr>
      <vt:lpstr>1 Peter: Occasion</vt:lpstr>
      <vt:lpstr>1 Peter: Themes</vt:lpstr>
      <vt:lpstr>1 Peter: Themes</vt:lpstr>
      <vt:lpstr>1 Peter: Themes</vt:lpstr>
      <vt:lpstr>1 Peter: Themes</vt:lpstr>
      <vt:lpstr>2 Peter</vt:lpstr>
      <vt:lpstr>2 Peter</vt:lpstr>
      <vt:lpstr>2 Peter</vt:lpstr>
      <vt:lpstr>2 Peter</vt:lpstr>
      <vt:lpstr>2 Peter: Themes</vt:lpstr>
      <vt:lpstr>2 Peter: Themes</vt:lpstr>
      <vt:lpstr>Johannine Epistles</vt:lpstr>
      <vt:lpstr>1 John</vt:lpstr>
      <vt:lpstr>1-3 John</vt:lpstr>
      <vt:lpstr>1-3 John</vt:lpstr>
      <vt:lpstr>1 John</vt:lpstr>
      <vt:lpstr>1 John</vt:lpstr>
      <vt:lpstr>1 John </vt:lpstr>
      <vt:lpstr>2 John</vt:lpstr>
      <vt:lpstr>2 John</vt:lpstr>
      <vt:lpstr>3 John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Petrine Epistles</dc:title>
  <cp:lastModifiedBy>Kar Yong Lim</cp:lastModifiedBy>
  <cp:revision>2</cp:revision>
  <dcterms:modified xsi:type="dcterms:W3CDTF">2016-06-08T23:38:52Z</dcterms:modified>
</cp:coreProperties>
</file>