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02" r:id="rId3"/>
    <p:sldId id="307" r:id="rId4"/>
    <p:sldId id="303" r:id="rId5"/>
    <p:sldId id="304" r:id="rId6"/>
    <p:sldId id="308" r:id="rId7"/>
    <p:sldId id="310" r:id="rId8"/>
    <p:sldId id="311" r:id="rId9"/>
    <p:sldId id="309" r:id="rId10"/>
    <p:sldId id="438" r:id="rId11"/>
    <p:sldId id="413" r:id="rId12"/>
    <p:sldId id="414" r:id="rId13"/>
    <p:sldId id="276" r:id="rId14"/>
    <p:sldId id="281" r:id="rId15"/>
    <p:sldId id="323" r:id="rId16"/>
    <p:sldId id="419" r:id="rId17"/>
    <p:sldId id="324" r:id="rId18"/>
    <p:sldId id="317" r:id="rId19"/>
    <p:sldId id="318" r:id="rId20"/>
    <p:sldId id="420" r:id="rId21"/>
    <p:sldId id="282" r:id="rId22"/>
    <p:sldId id="325" r:id="rId23"/>
    <p:sldId id="326" r:id="rId24"/>
    <p:sldId id="331" r:id="rId25"/>
    <p:sldId id="332" r:id="rId26"/>
    <p:sldId id="333" r:id="rId27"/>
    <p:sldId id="421" r:id="rId28"/>
    <p:sldId id="439" r:id="rId29"/>
    <p:sldId id="422" r:id="rId30"/>
    <p:sldId id="283" r:id="rId31"/>
    <p:sldId id="335" r:id="rId32"/>
    <p:sldId id="440" r:id="rId33"/>
    <p:sldId id="441" r:id="rId34"/>
    <p:sldId id="336" r:id="rId35"/>
    <p:sldId id="339" r:id="rId36"/>
    <p:sldId id="411" r:id="rId37"/>
    <p:sldId id="359" r:id="rId38"/>
    <p:sldId id="340" r:id="rId39"/>
    <p:sldId id="425" r:id="rId40"/>
    <p:sldId id="426" r:id="rId41"/>
    <p:sldId id="423" r:id="rId42"/>
    <p:sldId id="427" r:id="rId43"/>
    <p:sldId id="429" r:id="rId44"/>
    <p:sldId id="430" r:id="rId45"/>
    <p:sldId id="363" r:id="rId46"/>
    <p:sldId id="431" r:id="rId47"/>
    <p:sldId id="341" r:id="rId48"/>
    <p:sldId id="352" r:id="rId49"/>
    <p:sldId id="353" r:id="rId50"/>
    <p:sldId id="342" r:id="rId51"/>
    <p:sldId id="343" r:id="rId52"/>
    <p:sldId id="389" r:id="rId53"/>
    <p:sldId id="387" r:id="rId54"/>
    <p:sldId id="406" r:id="rId55"/>
    <p:sldId id="385" r:id="rId56"/>
    <p:sldId id="432" r:id="rId57"/>
    <p:sldId id="433" r:id="rId58"/>
    <p:sldId id="434" r:id="rId59"/>
    <p:sldId id="394" r:id="rId60"/>
    <p:sldId id="397" r:id="rId61"/>
    <p:sldId id="398" r:id="rId62"/>
    <p:sldId id="435" r:id="rId63"/>
    <p:sldId id="436" r:id="rId64"/>
    <p:sldId id="437"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5" d="100"/>
          <a:sy n="75" d="100"/>
        </p:scale>
        <p:origin x="-116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printerSettings" Target="printerSettings/printerSettings1.bin"/><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745BA1-2FE0-0F41-AE16-A9B087E49B85}" type="datetimeFigureOut">
              <a:rPr lang="en-US" smtClean="0"/>
              <a:t>14/6/16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C2101-0D69-7743-9816-DE1E4271FC47}" type="slidenum">
              <a:rPr lang="en-US" smtClean="0"/>
              <a:t>‹#›</a:t>
            </a:fld>
            <a:endParaRPr lang="en-US"/>
          </a:p>
        </p:txBody>
      </p:sp>
    </p:spTree>
    <p:extLst>
      <p:ext uri="{BB962C8B-B14F-4D97-AF65-F5344CB8AC3E}">
        <p14:creationId xmlns:p14="http://schemas.microsoft.com/office/powerpoint/2010/main" val="2682624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745BA1-2FE0-0F41-AE16-A9B087E49B85}" type="datetimeFigureOut">
              <a:rPr lang="en-US" smtClean="0"/>
              <a:t>14/6/16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C2101-0D69-7743-9816-DE1E4271FC47}" type="slidenum">
              <a:rPr lang="en-US" smtClean="0"/>
              <a:t>‹#›</a:t>
            </a:fld>
            <a:endParaRPr lang="en-US"/>
          </a:p>
        </p:txBody>
      </p:sp>
    </p:spTree>
    <p:extLst>
      <p:ext uri="{BB962C8B-B14F-4D97-AF65-F5344CB8AC3E}">
        <p14:creationId xmlns:p14="http://schemas.microsoft.com/office/powerpoint/2010/main" val="2896164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745BA1-2FE0-0F41-AE16-A9B087E49B85}" type="datetimeFigureOut">
              <a:rPr lang="en-US" smtClean="0"/>
              <a:t>14/6/16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C2101-0D69-7743-9816-DE1E4271FC47}" type="slidenum">
              <a:rPr lang="en-US" smtClean="0"/>
              <a:t>‹#›</a:t>
            </a:fld>
            <a:endParaRPr lang="en-US"/>
          </a:p>
        </p:txBody>
      </p:sp>
    </p:spTree>
    <p:extLst>
      <p:ext uri="{BB962C8B-B14F-4D97-AF65-F5344CB8AC3E}">
        <p14:creationId xmlns:p14="http://schemas.microsoft.com/office/powerpoint/2010/main" val="3429267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128E31E-BDC6-BB47-9A91-EED8EA06A172}" type="slidenum">
              <a:rPr lang="en-US"/>
              <a:pPr/>
              <a:t>‹#›</a:t>
            </a:fld>
            <a:endParaRPr lang="en-US"/>
          </a:p>
        </p:txBody>
      </p:sp>
    </p:spTree>
    <p:extLst>
      <p:ext uri="{BB962C8B-B14F-4D97-AF65-F5344CB8AC3E}">
        <p14:creationId xmlns:p14="http://schemas.microsoft.com/office/powerpoint/2010/main" val="2684875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745BA1-2FE0-0F41-AE16-A9B087E49B85}" type="datetimeFigureOut">
              <a:rPr lang="en-US" smtClean="0"/>
              <a:t>14/6/16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C2101-0D69-7743-9816-DE1E4271FC47}" type="slidenum">
              <a:rPr lang="en-US" smtClean="0"/>
              <a:t>‹#›</a:t>
            </a:fld>
            <a:endParaRPr lang="en-US"/>
          </a:p>
        </p:txBody>
      </p:sp>
    </p:spTree>
    <p:extLst>
      <p:ext uri="{BB962C8B-B14F-4D97-AF65-F5344CB8AC3E}">
        <p14:creationId xmlns:p14="http://schemas.microsoft.com/office/powerpoint/2010/main" val="471085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745BA1-2FE0-0F41-AE16-A9B087E49B85}" type="datetimeFigureOut">
              <a:rPr lang="en-US" smtClean="0"/>
              <a:t>14/6/16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C2101-0D69-7743-9816-DE1E4271FC47}" type="slidenum">
              <a:rPr lang="en-US" smtClean="0"/>
              <a:t>‹#›</a:t>
            </a:fld>
            <a:endParaRPr lang="en-US"/>
          </a:p>
        </p:txBody>
      </p:sp>
    </p:spTree>
    <p:extLst>
      <p:ext uri="{BB962C8B-B14F-4D97-AF65-F5344CB8AC3E}">
        <p14:creationId xmlns:p14="http://schemas.microsoft.com/office/powerpoint/2010/main" val="889591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745BA1-2FE0-0F41-AE16-A9B087E49B85}" type="datetimeFigureOut">
              <a:rPr lang="en-US" smtClean="0"/>
              <a:t>14/6/16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FC2101-0D69-7743-9816-DE1E4271FC47}" type="slidenum">
              <a:rPr lang="en-US" smtClean="0"/>
              <a:t>‹#›</a:t>
            </a:fld>
            <a:endParaRPr lang="en-US"/>
          </a:p>
        </p:txBody>
      </p:sp>
    </p:spTree>
    <p:extLst>
      <p:ext uri="{BB962C8B-B14F-4D97-AF65-F5344CB8AC3E}">
        <p14:creationId xmlns:p14="http://schemas.microsoft.com/office/powerpoint/2010/main" val="1091361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745BA1-2FE0-0F41-AE16-A9B087E49B85}" type="datetimeFigureOut">
              <a:rPr lang="en-US" smtClean="0"/>
              <a:t>14/6/16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FC2101-0D69-7743-9816-DE1E4271FC47}" type="slidenum">
              <a:rPr lang="en-US" smtClean="0"/>
              <a:t>‹#›</a:t>
            </a:fld>
            <a:endParaRPr lang="en-US"/>
          </a:p>
        </p:txBody>
      </p:sp>
    </p:spTree>
    <p:extLst>
      <p:ext uri="{BB962C8B-B14F-4D97-AF65-F5344CB8AC3E}">
        <p14:creationId xmlns:p14="http://schemas.microsoft.com/office/powerpoint/2010/main" val="3859782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745BA1-2FE0-0F41-AE16-A9B087E49B85}" type="datetimeFigureOut">
              <a:rPr lang="en-US" smtClean="0"/>
              <a:t>14/6/16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FC2101-0D69-7743-9816-DE1E4271FC47}" type="slidenum">
              <a:rPr lang="en-US" smtClean="0"/>
              <a:t>‹#›</a:t>
            </a:fld>
            <a:endParaRPr lang="en-US"/>
          </a:p>
        </p:txBody>
      </p:sp>
    </p:spTree>
    <p:extLst>
      <p:ext uri="{BB962C8B-B14F-4D97-AF65-F5344CB8AC3E}">
        <p14:creationId xmlns:p14="http://schemas.microsoft.com/office/powerpoint/2010/main" val="695639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745BA1-2FE0-0F41-AE16-A9B087E49B85}" type="datetimeFigureOut">
              <a:rPr lang="en-US" smtClean="0"/>
              <a:t>14/6/16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FC2101-0D69-7743-9816-DE1E4271FC47}" type="slidenum">
              <a:rPr lang="en-US" smtClean="0"/>
              <a:t>‹#›</a:t>
            </a:fld>
            <a:endParaRPr lang="en-US"/>
          </a:p>
        </p:txBody>
      </p:sp>
    </p:spTree>
    <p:extLst>
      <p:ext uri="{BB962C8B-B14F-4D97-AF65-F5344CB8AC3E}">
        <p14:creationId xmlns:p14="http://schemas.microsoft.com/office/powerpoint/2010/main" val="2498082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745BA1-2FE0-0F41-AE16-A9B087E49B85}" type="datetimeFigureOut">
              <a:rPr lang="en-US" smtClean="0"/>
              <a:t>14/6/16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FC2101-0D69-7743-9816-DE1E4271FC47}" type="slidenum">
              <a:rPr lang="en-US" smtClean="0"/>
              <a:t>‹#›</a:t>
            </a:fld>
            <a:endParaRPr lang="en-US"/>
          </a:p>
        </p:txBody>
      </p:sp>
    </p:spTree>
    <p:extLst>
      <p:ext uri="{BB962C8B-B14F-4D97-AF65-F5344CB8AC3E}">
        <p14:creationId xmlns:p14="http://schemas.microsoft.com/office/powerpoint/2010/main" val="3026907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745BA1-2FE0-0F41-AE16-A9B087E49B85}" type="datetimeFigureOut">
              <a:rPr lang="en-US" smtClean="0"/>
              <a:t>14/6/16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FC2101-0D69-7743-9816-DE1E4271FC47}" type="slidenum">
              <a:rPr lang="en-US" smtClean="0"/>
              <a:t>‹#›</a:t>
            </a:fld>
            <a:endParaRPr lang="en-US"/>
          </a:p>
        </p:txBody>
      </p:sp>
    </p:spTree>
    <p:extLst>
      <p:ext uri="{BB962C8B-B14F-4D97-AF65-F5344CB8AC3E}">
        <p14:creationId xmlns:p14="http://schemas.microsoft.com/office/powerpoint/2010/main" val="8127825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745BA1-2FE0-0F41-AE16-A9B087E49B85}" type="datetimeFigureOut">
              <a:rPr lang="en-US" smtClean="0"/>
              <a:t>14/6/16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FC2101-0D69-7743-9816-DE1E4271FC47}" type="slidenum">
              <a:rPr lang="en-US" smtClean="0"/>
              <a:t>‹#›</a:t>
            </a:fld>
            <a:endParaRPr lang="en-US"/>
          </a:p>
        </p:txBody>
      </p:sp>
    </p:spTree>
    <p:extLst>
      <p:ext uri="{BB962C8B-B14F-4D97-AF65-F5344CB8AC3E}">
        <p14:creationId xmlns:p14="http://schemas.microsoft.com/office/powerpoint/2010/main" val="496567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 Id="rId3" Type="http://schemas.openxmlformats.org/officeDocument/2006/relationships/image" Target="../media/image7.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13892" y="1046155"/>
            <a:ext cx="3207610" cy="4623021"/>
          </a:xfrm>
        </p:spPr>
        <p:txBody>
          <a:bodyPr>
            <a:normAutofit/>
          </a:bodyPr>
          <a:lstStyle/>
          <a:p>
            <a:r>
              <a:rPr lang="en-US" dirty="0" smtClean="0"/>
              <a:t>Acts </a:t>
            </a:r>
            <a:br>
              <a:rPr lang="en-US" dirty="0" smtClean="0"/>
            </a:br>
            <a:r>
              <a:rPr lang="en-US" dirty="0" smtClean="0"/>
              <a:t>&amp; </a:t>
            </a:r>
            <a:br>
              <a:rPr lang="en-US" dirty="0" smtClean="0"/>
            </a:br>
            <a:r>
              <a:rPr lang="en-US" dirty="0" smtClean="0"/>
              <a:t>Paul’s Life and Ministry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5297055" cy="6846934"/>
          </a:xfrm>
          <a:prstGeom prst="rect">
            <a:avLst/>
          </a:prstGeom>
        </p:spPr>
      </p:pic>
    </p:spTree>
    <p:extLst>
      <p:ext uri="{BB962C8B-B14F-4D97-AF65-F5344CB8AC3E}">
        <p14:creationId xmlns:p14="http://schemas.microsoft.com/office/powerpoint/2010/main" val="3361136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In your opinion, how would Paul’s exposure to the Jewish and Greco-Roman world prepare him for his mission to the Gentiles?</a:t>
            </a:r>
          </a:p>
          <a:p>
            <a:r>
              <a:rPr lang="en-US" dirty="0" smtClean="0"/>
              <a:t>Reflect on your own life. How would your life experiences in the past prepare you for your ministry today and in the future? Share 1 or 2 insights/experiences from your life.</a:t>
            </a:r>
            <a:endParaRPr lang="en-US" dirty="0"/>
          </a:p>
        </p:txBody>
      </p:sp>
    </p:spTree>
    <p:extLst>
      <p:ext uri="{BB962C8B-B14F-4D97-AF65-F5344CB8AC3E}">
        <p14:creationId xmlns:p14="http://schemas.microsoft.com/office/powerpoint/2010/main" val="764143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7</a:t>
            </a:r>
            <a:endParaRPr lang="en-US" dirty="0"/>
          </a:p>
        </p:txBody>
      </p:sp>
      <p:sp>
        <p:nvSpPr>
          <p:cNvPr id="3" name="Content Placeholder 2"/>
          <p:cNvSpPr>
            <a:spLocks noGrp="1"/>
          </p:cNvSpPr>
          <p:nvPr>
            <p:ph idx="1"/>
          </p:nvPr>
        </p:nvSpPr>
        <p:spPr/>
        <p:txBody>
          <a:bodyPr/>
          <a:lstStyle/>
          <a:p>
            <a:r>
              <a:rPr lang="en-US" dirty="0" smtClean="0"/>
              <a:t>First encounter of Paul – persecutor of the church &amp; the stoning of Steven</a:t>
            </a:r>
            <a:endParaRPr lang="en-US" dirty="0"/>
          </a:p>
        </p:txBody>
      </p:sp>
    </p:spTree>
    <p:extLst>
      <p:ext uri="{BB962C8B-B14F-4D97-AF65-F5344CB8AC3E}">
        <p14:creationId xmlns:p14="http://schemas.microsoft.com/office/powerpoint/2010/main" val="2020430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9</a:t>
            </a:r>
            <a:endParaRPr lang="en-US" dirty="0"/>
          </a:p>
        </p:txBody>
      </p:sp>
      <p:sp>
        <p:nvSpPr>
          <p:cNvPr id="3" name="Content Placeholder 2"/>
          <p:cNvSpPr>
            <a:spLocks noGrp="1"/>
          </p:cNvSpPr>
          <p:nvPr>
            <p:ph idx="1"/>
          </p:nvPr>
        </p:nvSpPr>
        <p:spPr/>
        <p:txBody>
          <a:bodyPr/>
          <a:lstStyle/>
          <a:p>
            <a:r>
              <a:rPr lang="en-US" dirty="0" smtClean="0"/>
              <a:t>Paul’s conversion and call</a:t>
            </a:r>
          </a:p>
          <a:p>
            <a:pPr>
              <a:spcAft>
                <a:spcPts val="0"/>
              </a:spcAft>
            </a:pPr>
            <a:r>
              <a:rPr lang="en-US" dirty="0">
                <a:ea typeface="Times New Roman"/>
              </a:rPr>
              <a:t>Damascus, “a few days” (Acts 9:19b) then to Arabia (Gal 1:16-17); total time of 3 years (what did Paul do in Arabia?)</a:t>
            </a:r>
          </a:p>
          <a:p>
            <a:pPr>
              <a:spcAft>
                <a:spcPts val="0"/>
              </a:spcAft>
            </a:pPr>
            <a:r>
              <a:rPr lang="en-US" dirty="0">
                <a:ea typeface="Times New Roman"/>
              </a:rPr>
              <a:t>Return to Damascus (Gal 1:17; Acts 9:20-25).</a:t>
            </a:r>
          </a:p>
          <a:p>
            <a:pPr>
              <a:spcAft>
                <a:spcPts val="0"/>
              </a:spcAft>
            </a:pPr>
            <a:r>
              <a:rPr lang="en-US" dirty="0">
                <a:ea typeface="Times New Roman"/>
              </a:rPr>
              <a:t>Escape in basket (2 </a:t>
            </a:r>
            <a:r>
              <a:rPr lang="en-US" dirty="0" err="1">
                <a:ea typeface="Times New Roman"/>
              </a:rPr>
              <a:t>Cor</a:t>
            </a:r>
            <a:r>
              <a:rPr lang="en-US" dirty="0">
                <a:ea typeface="Times New Roman"/>
              </a:rPr>
              <a:t> 11:32-33; Acts 9:23-25)</a:t>
            </a:r>
            <a:endParaRPr lang="en-US" dirty="0"/>
          </a:p>
        </p:txBody>
      </p:sp>
    </p:spTree>
    <p:extLst>
      <p:ext uri="{BB962C8B-B14F-4D97-AF65-F5344CB8AC3E}">
        <p14:creationId xmlns:p14="http://schemas.microsoft.com/office/powerpoint/2010/main" val="2490963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2914" y="274638"/>
            <a:ext cx="3203885" cy="2296628"/>
          </a:xfrm>
        </p:spPr>
        <p:txBody>
          <a:bodyPr/>
          <a:lstStyle/>
          <a:p>
            <a:r>
              <a:rPr lang="en-US" dirty="0" smtClean="0"/>
              <a:t>The famous library, Petra</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5143500" cy="6858000"/>
          </a:xfrm>
          <a:prstGeom prst="rect">
            <a:avLst/>
          </a:prstGeom>
        </p:spPr>
      </p:pic>
    </p:spTree>
    <p:extLst>
      <p:ext uri="{BB962C8B-B14F-4D97-AF65-F5344CB8AC3E}">
        <p14:creationId xmlns:p14="http://schemas.microsoft.com/office/powerpoint/2010/main" val="3083507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5714"/>
          </a:xfrm>
        </p:spPr>
        <p:txBody>
          <a:bodyPr>
            <a:normAutofit fontScale="90000"/>
          </a:bodyPr>
          <a:lstStyle/>
          <a:p>
            <a:r>
              <a:rPr lang="en-US" dirty="0" smtClean="0"/>
              <a:t>The Roman Street, Petra, Jordan</a:t>
            </a:r>
            <a:endParaRPr lang="en-US" dirty="0"/>
          </a:p>
        </p:txBody>
      </p:sp>
    </p:spTree>
    <p:extLst>
      <p:ext uri="{BB962C8B-B14F-4D97-AF65-F5344CB8AC3E}">
        <p14:creationId xmlns:p14="http://schemas.microsoft.com/office/powerpoint/2010/main" val="2771867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 Paul doing?</a:t>
            </a:r>
            <a:endParaRPr lang="en-US" dirty="0"/>
          </a:p>
        </p:txBody>
      </p:sp>
      <p:sp>
        <p:nvSpPr>
          <p:cNvPr id="3" name="Content Placeholder 2"/>
          <p:cNvSpPr>
            <a:spLocks noGrp="1"/>
          </p:cNvSpPr>
          <p:nvPr>
            <p:ph idx="1"/>
          </p:nvPr>
        </p:nvSpPr>
        <p:spPr/>
        <p:txBody>
          <a:bodyPr/>
          <a:lstStyle/>
          <a:p>
            <a:r>
              <a:rPr lang="en-US" dirty="0" smtClean="0"/>
              <a:t>What was Paul doing during his years in the Arabian desert that even King </a:t>
            </a:r>
            <a:r>
              <a:rPr lang="en-US" dirty="0" err="1" smtClean="0"/>
              <a:t>Aretas</a:t>
            </a:r>
            <a:r>
              <a:rPr lang="en-US" dirty="0" smtClean="0"/>
              <a:t> wanted to arrest him?</a:t>
            </a:r>
            <a:endParaRPr lang="en-US" dirty="0"/>
          </a:p>
        </p:txBody>
      </p:sp>
    </p:spTree>
    <p:extLst>
      <p:ext uri="{BB962C8B-B14F-4D97-AF65-F5344CB8AC3E}">
        <p14:creationId xmlns:p14="http://schemas.microsoft.com/office/powerpoint/2010/main" val="2988628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9:30</a:t>
            </a:r>
            <a:endParaRPr lang="en-US" dirty="0"/>
          </a:p>
        </p:txBody>
      </p:sp>
      <p:sp>
        <p:nvSpPr>
          <p:cNvPr id="3" name="Content Placeholder 2"/>
          <p:cNvSpPr>
            <a:spLocks noGrp="1"/>
          </p:cNvSpPr>
          <p:nvPr>
            <p:ph idx="1"/>
          </p:nvPr>
        </p:nvSpPr>
        <p:spPr/>
        <p:txBody>
          <a:bodyPr/>
          <a:lstStyle/>
          <a:p>
            <a:r>
              <a:rPr lang="en-US" dirty="0" smtClean="0"/>
              <a:t>Back to Tarsus after meeting the leaders in Jerusalem</a:t>
            </a:r>
          </a:p>
          <a:p>
            <a:r>
              <a:rPr lang="en-US" dirty="0" smtClean="0"/>
              <a:t>“Silent years” until Acts 11:25 where Barnabas sought Paul</a:t>
            </a:r>
          </a:p>
          <a:p>
            <a:r>
              <a:rPr lang="en-US" dirty="0" smtClean="0"/>
              <a:t>The role of Barnabas</a:t>
            </a:r>
            <a:endParaRPr lang="en-US" dirty="0"/>
          </a:p>
        </p:txBody>
      </p:sp>
    </p:spTree>
    <p:extLst>
      <p:ext uri="{BB962C8B-B14F-4D97-AF65-F5344CB8AC3E}">
        <p14:creationId xmlns:p14="http://schemas.microsoft.com/office/powerpoint/2010/main" val="3742222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Antioch</a:t>
            </a:r>
            <a:endParaRPr lang="en-US" dirty="0"/>
          </a:p>
        </p:txBody>
      </p:sp>
      <p:sp>
        <p:nvSpPr>
          <p:cNvPr id="3" name="Content Placeholder 2"/>
          <p:cNvSpPr>
            <a:spLocks noGrp="1"/>
          </p:cNvSpPr>
          <p:nvPr>
            <p:ph idx="1"/>
          </p:nvPr>
        </p:nvSpPr>
        <p:spPr/>
        <p:txBody>
          <a:bodyPr/>
          <a:lstStyle/>
          <a:p>
            <a:r>
              <a:rPr lang="en-US" dirty="0" smtClean="0"/>
              <a:t>Paul made Antioch his “gentile missionary headquarters” and base.</a:t>
            </a:r>
            <a:endParaRPr lang="en-US" dirty="0"/>
          </a:p>
        </p:txBody>
      </p:sp>
    </p:spTree>
    <p:extLst>
      <p:ext uri="{BB962C8B-B14F-4D97-AF65-F5344CB8AC3E}">
        <p14:creationId xmlns:p14="http://schemas.microsoft.com/office/powerpoint/2010/main" val="2478136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96349"/>
          </a:xfrm>
        </p:spPr>
        <p:txBody>
          <a:bodyPr>
            <a:normAutofit/>
          </a:bodyPr>
          <a:lstStyle/>
          <a:p>
            <a:r>
              <a:rPr lang="en-US" sz="3200" dirty="0" smtClean="0"/>
              <a:t>Modern day Antioch - Antakya</a:t>
            </a:r>
            <a:endParaRPr lang="en-US" sz="3200" dirty="0"/>
          </a:p>
        </p:txBody>
      </p:sp>
    </p:spTree>
    <p:extLst>
      <p:ext uri="{BB962C8B-B14F-4D97-AF65-F5344CB8AC3E}">
        <p14:creationId xmlns:p14="http://schemas.microsoft.com/office/powerpoint/2010/main" val="3514379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2522" y="274637"/>
            <a:ext cx="3364278" cy="5701020"/>
          </a:xfrm>
        </p:spPr>
        <p:txBody>
          <a:bodyPr>
            <a:normAutofit fontScale="90000"/>
          </a:bodyPr>
          <a:lstStyle/>
          <a:p>
            <a:r>
              <a:rPr lang="en-US" dirty="0" smtClean="0"/>
              <a:t>Antakya: </a:t>
            </a:r>
            <a:br>
              <a:rPr lang="en-US" dirty="0" smtClean="0"/>
            </a:br>
            <a:r>
              <a:rPr lang="en-US" sz="4000" dirty="0" smtClean="0"/>
              <a:t>What happened to the gentile mission headquarters which now has hardly any Christian presence?</a:t>
            </a:r>
            <a:endParaRPr lang="en-US" sz="4000" dirty="0"/>
          </a:p>
        </p:txBody>
      </p:sp>
    </p:spTree>
    <p:extLst>
      <p:ext uri="{BB962C8B-B14F-4D97-AF65-F5344CB8AC3E}">
        <p14:creationId xmlns:p14="http://schemas.microsoft.com/office/powerpoint/2010/main" val="2693764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Acts and Paul’s Life</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Paul does not say much about his life from his letters. Much of what we know about his background and his missionary activities come from Acts</a:t>
            </a:r>
          </a:p>
          <a:p>
            <a:pPr marL="514350" indent="-514350">
              <a:buFont typeface="+mj-lt"/>
              <a:buAutoNum type="arabicPeriod"/>
            </a:pPr>
            <a:endParaRPr lang="en-US" dirty="0" smtClean="0"/>
          </a:p>
        </p:txBody>
      </p:sp>
    </p:spTree>
    <p:extLst>
      <p:ext uri="{BB962C8B-B14F-4D97-AF65-F5344CB8AC3E}">
        <p14:creationId xmlns:p14="http://schemas.microsoft.com/office/powerpoint/2010/main" val="1413545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Missionary Journey 1</a:t>
            </a:r>
            <a:endParaRPr lang="en-US" dirty="0"/>
          </a:p>
        </p:txBody>
      </p:sp>
      <p:sp>
        <p:nvSpPr>
          <p:cNvPr id="3" name="Content Placeholder 2"/>
          <p:cNvSpPr>
            <a:spLocks noGrp="1"/>
          </p:cNvSpPr>
          <p:nvPr>
            <p:ph idx="1"/>
          </p:nvPr>
        </p:nvSpPr>
        <p:spPr/>
        <p:txBody>
          <a:bodyPr/>
          <a:lstStyle/>
          <a:p>
            <a:pPr>
              <a:spcAft>
                <a:spcPts val="0"/>
              </a:spcAft>
            </a:pPr>
            <a:r>
              <a:rPr lang="en-US" b="1" dirty="0">
                <a:ea typeface="Times New Roman"/>
              </a:rPr>
              <a:t>Acts 13:1-</a:t>
            </a:r>
            <a:r>
              <a:rPr lang="en-US" b="1" dirty="0" smtClean="0">
                <a:ea typeface="Times New Roman"/>
              </a:rPr>
              <a:t>14.28</a:t>
            </a:r>
            <a:endParaRPr lang="en-US" dirty="0">
              <a:ea typeface="Times New Roman"/>
            </a:endParaRPr>
          </a:p>
          <a:p>
            <a:pPr>
              <a:spcAft>
                <a:spcPts val="0"/>
              </a:spcAft>
            </a:pPr>
            <a:r>
              <a:rPr lang="en-US" dirty="0">
                <a:ea typeface="Times New Roman"/>
              </a:rPr>
              <a:t>Cyprus and Southern Galatia: Antioch-Cyprus-</a:t>
            </a:r>
            <a:r>
              <a:rPr lang="en-US" dirty="0" err="1">
                <a:ea typeface="Times New Roman"/>
              </a:rPr>
              <a:t>Pamphylia</a:t>
            </a:r>
            <a:r>
              <a:rPr lang="en-US" dirty="0">
                <a:ea typeface="Times New Roman"/>
              </a:rPr>
              <a:t>-</a:t>
            </a:r>
            <a:r>
              <a:rPr lang="en-US" dirty="0" err="1">
                <a:ea typeface="Times New Roman"/>
              </a:rPr>
              <a:t>Pisidia</a:t>
            </a:r>
            <a:r>
              <a:rPr lang="en-US" dirty="0">
                <a:ea typeface="Times New Roman"/>
              </a:rPr>
              <a:t>-</a:t>
            </a:r>
            <a:r>
              <a:rPr lang="en-US" dirty="0" err="1">
                <a:ea typeface="Times New Roman"/>
              </a:rPr>
              <a:t>Iconium</a:t>
            </a:r>
            <a:r>
              <a:rPr lang="en-US" dirty="0">
                <a:ea typeface="Times New Roman"/>
              </a:rPr>
              <a:t>-</a:t>
            </a:r>
            <a:r>
              <a:rPr lang="en-US" dirty="0" err="1">
                <a:ea typeface="Times New Roman"/>
              </a:rPr>
              <a:t>Lystra</a:t>
            </a:r>
            <a:r>
              <a:rPr lang="en-US" dirty="0">
                <a:ea typeface="Times New Roman"/>
              </a:rPr>
              <a:t>-</a:t>
            </a:r>
            <a:r>
              <a:rPr lang="en-US" dirty="0" err="1">
                <a:ea typeface="Times New Roman"/>
              </a:rPr>
              <a:t>Derbe</a:t>
            </a:r>
            <a:r>
              <a:rPr lang="en-US" dirty="0">
                <a:ea typeface="Times New Roman"/>
              </a:rPr>
              <a:t>-Antioch.</a:t>
            </a:r>
          </a:p>
          <a:p>
            <a:endParaRPr lang="en-US" dirty="0"/>
          </a:p>
        </p:txBody>
      </p:sp>
    </p:spTree>
    <p:extLst>
      <p:ext uri="{BB962C8B-B14F-4D97-AF65-F5344CB8AC3E}">
        <p14:creationId xmlns:p14="http://schemas.microsoft.com/office/powerpoint/2010/main" val="202079010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276" name="Picture 4" descr="1mj"/>
          <p:cNvPicPr>
            <a:picLocks noGrp="1" noChangeAspect="1" noChangeArrowheads="1"/>
          </p:cNvPicPr>
          <p:nvPr>
            <p:ph idx="4294967295"/>
          </p:nvPr>
        </p:nvPicPr>
        <p:blipFill>
          <a:blip r:embed="rId2" cstate="email">
            <a:extLst>
              <a:ext uri="{28A0092B-C50C-407E-A947-70E740481C1C}">
                <a14:useLocalDpi xmlns:a14="http://schemas.microsoft.com/office/drawing/2010/main"/>
              </a:ext>
            </a:extLst>
          </a:blip>
          <a:srcRect/>
          <a:stretch>
            <a:fillRect/>
          </a:stretch>
        </p:blipFill>
        <p:spPr>
          <a:xfrm>
            <a:off x="1403350" y="0"/>
            <a:ext cx="588645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36255795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Cyprus</a:t>
            </a:r>
            <a:endParaRPr lang="en-US" dirty="0"/>
          </a:p>
        </p:txBody>
      </p:sp>
      <p:sp>
        <p:nvSpPr>
          <p:cNvPr id="3" name="Content Placeholder 2"/>
          <p:cNvSpPr>
            <a:spLocks noGrp="1"/>
          </p:cNvSpPr>
          <p:nvPr>
            <p:ph idx="1"/>
          </p:nvPr>
        </p:nvSpPr>
        <p:spPr/>
        <p:txBody>
          <a:bodyPr/>
          <a:lstStyle/>
          <a:p>
            <a:r>
              <a:rPr lang="en-US" dirty="0" smtClean="0"/>
              <a:t>Acts 13:4-12</a:t>
            </a:r>
          </a:p>
          <a:p>
            <a:r>
              <a:rPr lang="en-US" dirty="0" smtClean="0"/>
              <a:t>John Mark left the team at </a:t>
            </a:r>
            <a:r>
              <a:rPr lang="en-US" dirty="0" err="1" smtClean="0"/>
              <a:t>Perga</a:t>
            </a:r>
            <a:r>
              <a:rPr lang="en-US" dirty="0" smtClean="0"/>
              <a:t> and returned to Jerusalem</a:t>
            </a:r>
            <a:endParaRPr lang="en-US" dirty="0"/>
          </a:p>
        </p:txBody>
      </p:sp>
    </p:spTree>
    <p:extLst>
      <p:ext uri="{BB962C8B-B14F-4D97-AF65-F5344CB8AC3E}">
        <p14:creationId xmlns:p14="http://schemas.microsoft.com/office/powerpoint/2010/main" val="134139214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Pisidian</a:t>
            </a:r>
            <a:r>
              <a:rPr lang="en-US" dirty="0" smtClean="0"/>
              <a:t> Antioch</a:t>
            </a:r>
            <a:endParaRPr lang="en-US" dirty="0"/>
          </a:p>
        </p:txBody>
      </p:sp>
      <p:sp>
        <p:nvSpPr>
          <p:cNvPr id="3" name="Content Placeholder 2"/>
          <p:cNvSpPr>
            <a:spLocks noGrp="1"/>
          </p:cNvSpPr>
          <p:nvPr>
            <p:ph idx="1"/>
          </p:nvPr>
        </p:nvSpPr>
        <p:spPr/>
        <p:txBody>
          <a:bodyPr/>
          <a:lstStyle/>
          <a:p>
            <a:r>
              <a:rPr lang="en-US" dirty="0" smtClean="0"/>
              <a:t>Acts 13:13-52</a:t>
            </a:r>
          </a:p>
          <a:p>
            <a:r>
              <a:rPr lang="en-US" dirty="0" smtClean="0"/>
              <a:t>Great success </a:t>
            </a:r>
          </a:p>
          <a:p>
            <a:r>
              <a:rPr lang="en-US" dirty="0" smtClean="0"/>
              <a:t>Large crowd (‘whole city”) on 2</a:t>
            </a:r>
            <a:r>
              <a:rPr lang="en-US" baseline="30000" dirty="0" smtClean="0"/>
              <a:t>nd</a:t>
            </a:r>
            <a:r>
              <a:rPr lang="en-US" dirty="0" smtClean="0"/>
              <a:t> </a:t>
            </a:r>
            <a:r>
              <a:rPr lang="en-US" dirty="0"/>
              <a:t>S</a:t>
            </a:r>
            <a:r>
              <a:rPr lang="en-US" dirty="0" smtClean="0"/>
              <a:t>abbath, causing Jews to be jealous and stirring up problems/persecutions</a:t>
            </a:r>
          </a:p>
          <a:p>
            <a:r>
              <a:rPr lang="en-US" dirty="0" smtClean="0"/>
              <a:t>Warm reception by Gentiles</a:t>
            </a:r>
          </a:p>
          <a:p>
            <a:endParaRPr lang="en-US" dirty="0"/>
          </a:p>
        </p:txBody>
      </p:sp>
    </p:spTree>
    <p:extLst>
      <p:ext uri="{BB962C8B-B14F-4D97-AF65-F5344CB8AC3E}">
        <p14:creationId xmlns:p14="http://schemas.microsoft.com/office/powerpoint/2010/main" val="3416798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Iconium</a:t>
            </a:r>
            <a:endParaRPr lang="en-US" dirty="0"/>
          </a:p>
        </p:txBody>
      </p:sp>
      <p:sp>
        <p:nvSpPr>
          <p:cNvPr id="3" name="Content Placeholder 2"/>
          <p:cNvSpPr>
            <a:spLocks noGrp="1"/>
          </p:cNvSpPr>
          <p:nvPr>
            <p:ph idx="1"/>
          </p:nvPr>
        </p:nvSpPr>
        <p:spPr/>
        <p:txBody>
          <a:bodyPr/>
          <a:lstStyle/>
          <a:p>
            <a:r>
              <a:rPr lang="en-US" dirty="0" smtClean="0"/>
              <a:t>Acts 14:1-7</a:t>
            </a:r>
          </a:p>
          <a:p>
            <a:r>
              <a:rPr lang="en-US" dirty="0" smtClean="0"/>
              <a:t>Persecution again</a:t>
            </a:r>
            <a:endParaRPr lang="en-US" dirty="0"/>
          </a:p>
        </p:txBody>
      </p:sp>
    </p:spTree>
    <p:extLst>
      <p:ext uri="{BB962C8B-B14F-4D97-AF65-F5344CB8AC3E}">
        <p14:creationId xmlns:p14="http://schemas.microsoft.com/office/powerpoint/2010/main" val="4184844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Lystra</a:t>
            </a:r>
            <a:endParaRPr lang="en-US" dirty="0"/>
          </a:p>
        </p:txBody>
      </p:sp>
      <p:sp>
        <p:nvSpPr>
          <p:cNvPr id="3" name="Content Placeholder 2"/>
          <p:cNvSpPr>
            <a:spLocks noGrp="1"/>
          </p:cNvSpPr>
          <p:nvPr>
            <p:ph idx="1"/>
          </p:nvPr>
        </p:nvSpPr>
        <p:spPr/>
        <p:txBody>
          <a:bodyPr/>
          <a:lstStyle/>
          <a:p>
            <a:r>
              <a:rPr lang="en-US" dirty="0" smtClean="0"/>
              <a:t>Acts 14:8-20</a:t>
            </a:r>
          </a:p>
          <a:p>
            <a:r>
              <a:rPr lang="en-US" dirty="0" smtClean="0"/>
              <a:t>Gods from heaven?</a:t>
            </a:r>
          </a:p>
          <a:p>
            <a:r>
              <a:rPr lang="en-US" dirty="0" smtClean="0"/>
              <a:t>Paul being stoned and dragged outside the city</a:t>
            </a:r>
            <a:endParaRPr lang="en-US" dirty="0"/>
          </a:p>
        </p:txBody>
      </p:sp>
    </p:spTree>
    <p:extLst>
      <p:ext uri="{BB962C8B-B14F-4D97-AF65-F5344CB8AC3E}">
        <p14:creationId xmlns:p14="http://schemas.microsoft.com/office/powerpoint/2010/main" val="671758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 to Antioch</a:t>
            </a:r>
            <a:endParaRPr lang="en-US" dirty="0"/>
          </a:p>
        </p:txBody>
      </p:sp>
      <p:sp>
        <p:nvSpPr>
          <p:cNvPr id="3" name="Content Placeholder 2"/>
          <p:cNvSpPr>
            <a:spLocks noGrp="1"/>
          </p:cNvSpPr>
          <p:nvPr>
            <p:ph idx="1"/>
          </p:nvPr>
        </p:nvSpPr>
        <p:spPr/>
        <p:txBody>
          <a:bodyPr/>
          <a:lstStyle/>
          <a:p>
            <a:r>
              <a:rPr lang="en-US" dirty="0" smtClean="0"/>
              <a:t>Acts 14:21-28</a:t>
            </a:r>
          </a:p>
          <a:p>
            <a:r>
              <a:rPr lang="en-US" dirty="0" smtClean="0"/>
              <a:t>Appointing leaders for the church on return journey</a:t>
            </a:r>
          </a:p>
          <a:p>
            <a:r>
              <a:rPr lang="en-US" dirty="0" smtClean="0"/>
              <a:t>Back to Antioch</a:t>
            </a:r>
            <a:endParaRPr lang="en-US" dirty="0"/>
          </a:p>
        </p:txBody>
      </p:sp>
    </p:spTree>
    <p:extLst>
      <p:ext uri="{BB962C8B-B14F-4D97-AF65-F5344CB8AC3E}">
        <p14:creationId xmlns:p14="http://schemas.microsoft.com/office/powerpoint/2010/main" val="3668849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Controversy &amp; Conflict</a:t>
            </a:r>
            <a:endParaRPr lang="en-US" dirty="0"/>
          </a:p>
        </p:txBody>
      </p:sp>
      <p:sp>
        <p:nvSpPr>
          <p:cNvPr id="3" name="Content Placeholder 2"/>
          <p:cNvSpPr>
            <a:spLocks noGrp="1"/>
          </p:cNvSpPr>
          <p:nvPr>
            <p:ph idx="1"/>
          </p:nvPr>
        </p:nvSpPr>
        <p:spPr/>
        <p:txBody>
          <a:bodyPr/>
          <a:lstStyle/>
          <a:p>
            <a:r>
              <a:rPr lang="en-US" dirty="0" smtClean="0"/>
              <a:t>Acts 15:1-35</a:t>
            </a:r>
          </a:p>
          <a:p>
            <a:r>
              <a:rPr lang="en-US" dirty="0" smtClean="0"/>
              <a:t>Jerusalem council meeting</a:t>
            </a:r>
          </a:p>
          <a:p>
            <a:endParaRPr lang="en-US" dirty="0"/>
          </a:p>
        </p:txBody>
      </p:sp>
    </p:spTree>
    <p:extLst>
      <p:ext uri="{BB962C8B-B14F-4D97-AF65-F5344CB8AC3E}">
        <p14:creationId xmlns:p14="http://schemas.microsoft.com/office/powerpoint/2010/main" val="411140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Controversy &amp; Conflict</a:t>
            </a:r>
            <a:endParaRPr lang="en-US" dirty="0"/>
          </a:p>
        </p:txBody>
      </p:sp>
      <p:sp>
        <p:nvSpPr>
          <p:cNvPr id="3" name="Content Placeholder 2"/>
          <p:cNvSpPr>
            <a:spLocks noGrp="1"/>
          </p:cNvSpPr>
          <p:nvPr>
            <p:ph idx="1"/>
          </p:nvPr>
        </p:nvSpPr>
        <p:spPr/>
        <p:txBody>
          <a:bodyPr/>
          <a:lstStyle/>
          <a:p>
            <a:r>
              <a:rPr lang="en-US" dirty="0" smtClean="0"/>
              <a:t>Imagine that the decision of the Jerusalem council is to exclude Gentiles as the people of God and to enforce Jewish law on the Gentiles proselytes. How would this change the face of mission in the days of Paul and today?</a:t>
            </a:r>
          </a:p>
          <a:p>
            <a:endParaRPr lang="en-US" dirty="0"/>
          </a:p>
        </p:txBody>
      </p:sp>
    </p:spTree>
    <p:extLst>
      <p:ext uri="{BB962C8B-B14F-4D97-AF65-F5344CB8AC3E}">
        <p14:creationId xmlns:p14="http://schemas.microsoft.com/office/powerpoint/2010/main" val="2193589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Missionary Journey 2</a:t>
            </a:r>
            <a:endParaRPr lang="en-US" dirty="0"/>
          </a:p>
        </p:txBody>
      </p:sp>
      <p:sp>
        <p:nvSpPr>
          <p:cNvPr id="3" name="Content Placeholder 2"/>
          <p:cNvSpPr>
            <a:spLocks noGrp="1"/>
          </p:cNvSpPr>
          <p:nvPr>
            <p:ph idx="1"/>
          </p:nvPr>
        </p:nvSpPr>
        <p:spPr/>
        <p:txBody>
          <a:bodyPr/>
          <a:lstStyle/>
          <a:p>
            <a:pPr>
              <a:spcAft>
                <a:spcPts val="0"/>
              </a:spcAft>
            </a:pPr>
            <a:r>
              <a:rPr lang="en-US" b="1" dirty="0" smtClean="0">
                <a:ea typeface="Times New Roman"/>
              </a:rPr>
              <a:t>Acts </a:t>
            </a:r>
            <a:r>
              <a:rPr lang="en-US" b="1" dirty="0">
                <a:ea typeface="Times New Roman"/>
              </a:rPr>
              <a:t>15:36-18:</a:t>
            </a:r>
            <a:r>
              <a:rPr lang="en-US" b="1" dirty="0" smtClean="0">
                <a:ea typeface="Times New Roman"/>
              </a:rPr>
              <a:t>22</a:t>
            </a:r>
            <a:endParaRPr lang="en-US" dirty="0">
              <a:ea typeface="Times New Roman"/>
            </a:endParaRPr>
          </a:p>
          <a:p>
            <a:pPr>
              <a:spcAft>
                <a:spcPts val="0"/>
              </a:spcAft>
            </a:pPr>
            <a:r>
              <a:rPr lang="en-US" dirty="0">
                <a:ea typeface="Times New Roman"/>
              </a:rPr>
              <a:t>Macedonia and Achaia: Antioch, Syria, </a:t>
            </a:r>
            <a:r>
              <a:rPr lang="en-US" dirty="0" err="1">
                <a:ea typeface="Times New Roman"/>
              </a:rPr>
              <a:t>Cicilia</a:t>
            </a:r>
            <a:r>
              <a:rPr lang="en-US" dirty="0">
                <a:ea typeface="Times New Roman"/>
              </a:rPr>
              <a:t>, </a:t>
            </a:r>
            <a:r>
              <a:rPr lang="en-US" dirty="0" err="1">
                <a:ea typeface="Times New Roman"/>
              </a:rPr>
              <a:t>Derbe</a:t>
            </a:r>
            <a:r>
              <a:rPr lang="en-US" dirty="0">
                <a:ea typeface="Times New Roman"/>
              </a:rPr>
              <a:t>, </a:t>
            </a:r>
            <a:r>
              <a:rPr lang="en-US" dirty="0" err="1">
                <a:ea typeface="Times New Roman"/>
              </a:rPr>
              <a:t>Lystra</a:t>
            </a:r>
            <a:r>
              <a:rPr lang="en-US" dirty="0">
                <a:ea typeface="Times New Roman"/>
              </a:rPr>
              <a:t>, Phrygia-Galatia, Philippi, Thessalonica, Berea, Athens, Corinth (for 18 months), </a:t>
            </a:r>
            <a:r>
              <a:rPr lang="en-US" dirty="0" err="1">
                <a:ea typeface="Times New Roman"/>
              </a:rPr>
              <a:t>Cenchreae</a:t>
            </a:r>
            <a:r>
              <a:rPr lang="en-US" dirty="0">
                <a:ea typeface="Times New Roman"/>
              </a:rPr>
              <a:t>, Ephesus, Caesarea, </a:t>
            </a:r>
            <a:r>
              <a:rPr lang="en-US" dirty="0" smtClean="0">
                <a:ea typeface="Times New Roman"/>
              </a:rPr>
              <a:t>Jerusalem, </a:t>
            </a:r>
            <a:r>
              <a:rPr lang="en-US" dirty="0">
                <a:ea typeface="Times New Roman"/>
              </a:rPr>
              <a:t>Antioch.</a:t>
            </a:r>
          </a:p>
          <a:p>
            <a:endParaRPr lang="en-US" dirty="0"/>
          </a:p>
        </p:txBody>
      </p:sp>
    </p:spTree>
    <p:extLst>
      <p:ext uri="{BB962C8B-B14F-4D97-AF65-F5344CB8AC3E}">
        <p14:creationId xmlns:p14="http://schemas.microsoft.com/office/powerpoint/2010/main" val="2058480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Acts and Paul’s Life</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startAt="2"/>
            </a:pPr>
            <a:r>
              <a:rPr lang="en-US" dirty="0" smtClean="0"/>
              <a:t>Acts remains a selective source of information, and does not tell us the full picture, and it remains a secondary source on Paul (</a:t>
            </a:r>
            <a:r>
              <a:rPr lang="en-US" dirty="0" err="1" smtClean="0"/>
              <a:t>eg</a:t>
            </a:r>
            <a:r>
              <a:rPr lang="en-US" dirty="0" smtClean="0"/>
              <a:t> – what did Paul do between his call/conversion and 1</a:t>
            </a:r>
            <a:r>
              <a:rPr lang="en-US" baseline="30000" dirty="0" smtClean="0"/>
              <a:t>st</a:t>
            </a:r>
            <a:r>
              <a:rPr lang="en-US" dirty="0" smtClean="0"/>
              <a:t> missionary journey? What did Paul do in his 18-month stay at Corinth? What happened after Acts 28?)</a:t>
            </a:r>
            <a:endParaRPr lang="en-US" dirty="0"/>
          </a:p>
        </p:txBody>
      </p:sp>
    </p:spTree>
    <p:extLst>
      <p:ext uri="{BB962C8B-B14F-4D97-AF65-F5344CB8AC3E}">
        <p14:creationId xmlns:p14="http://schemas.microsoft.com/office/powerpoint/2010/main" val="1575535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375" name="Picture 7" descr="120"/>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539750" y="12700"/>
            <a:ext cx="7885113" cy="6845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4405022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Missionary Journey</a:t>
            </a:r>
            <a:endParaRPr lang="en-US" dirty="0"/>
          </a:p>
        </p:txBody>
      </p:sp>
      <p:sp>
        <p:nvSpPr>
          <p:cNvPr id="3" name="Content Placeholder 2"/>
          <p:cNvSpPr>
            <a:spLocks noGrp="1"/>
          </p:cNvSpPr>
          <p:nvPr>
            <p:ph idx="1"/>
          </p:nvPr>
        </p:nvSpPr>
        <p:spPr/>
        <p:txBody>
          <a:bodyPr/>
          <a:lstStyle/>
          <a:p>
            <a:r>
              <a:rPr lang="en-US" dirty="0" smtClean="0"/>
              <a:t>Acts 15:36-18:22</a:t>
            </a:r>
          </a:p>
          <a:p>
            <a:r>
              <a:rPr lang="en-US" dirty="0" smtClean="0"/>
              <a:t>Off to a bad start?</a:t>
            </a:r>
            <a:endParaRPr lang="en-US" dirty="0"/>
          </a:p>
        </p:txBody>
      </p:sp>
    </p:spTree>
    <p:extLst>
      <p:ext uri="{BB962C8B-B14F-4D97-AF65-F5344CB8AC3E}">
        <p14:creationId xmlns:p14="http://schemas.microsoft.com/office/powerpoint/2010/main" val="33228316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Missionary Journey</a:t>
            </a:r>
            <a:endParaRPr lang="en-US" dirty="0"/>
          </a:p>
        </p:txBody>
      </p:sp>
      <p:sp>
        <p:nvSpPr>
          <p:cNvPr id="3" name="Content Placeholder 2"/>
          <p:cNvSpPr>
            <a:spLocks noGrp="1"/>
          </p:cNvSpPr>
          <p:nvPr>
            <p:ph idx="1"/>
          </p:nvPr>
        </p:nvSpPr>
        <p:spPr/>
        <p:txBody>
          <a:bodyPr/>
          <a:lstStyle/>
          <a:p>
            <a:r>
              <a:rPr lang="en-US" dirty="0" smtClean="0"/>
              <a:t>Acts 15:36-18:22</a:t>
            </a:r>
          </a:p>
          <a:p>
            <a:r>
              <a:rPr lang="en-US" dirty="0" smtClean="0"/>
              <a:t>Off to a bad start?</a:t>
            </a:r>
            <a:endParaRPr lang="en-US" dirty="0"/>
          </a:p>
        </p:txBody>
      </p:sp>
    </p:spTree>
    <p:extLst>
      <p:ext uri="{BB962C8B-B14F-4D97-AF65-F5344CB8AC3E}">
        <p14:creationId xmlns:p14="http://schemas.microsoft.com/office/powerpoint/2010/main" val="35533953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Missionary Journey</a:t>
            </a:r>
            <a:endParaRPr lang="en-US" dirty="0"/>
          </a:p>
        </p:txBody>
      </p:sp>
      <p:sp>
        <p:nvSpPr>
          <p:cNvPr id="3" name="Content Placeholder 2"/>
          <p:cNvSpPr>
            <a:spLocks noGrp="1"/>
          </p:cNvSpPr>
          <p:nvPr>
            <p:ph idx="1"/>
          </p:nvPr>
        </p:nvSpPr>
        <p:spPr/>
        <p:txBody>
          <a:bodyPr/>
          <a:lstStyle/>
          <a:p>
            <a:r>
              <a:rPr lang="en-US" dirty="0" smtClean="0"/>
              <a:t>Do you think the severe conflict between Paul and Barnabas could have been better resolved?</a:t>
            </a:r>
          </a:p>
          <a:p>
            <a:r>
              <a:rPr lang="en-US" dirty="0" smtClean="0"/>
              <a:t>Do you think this major disagreement would have any severe implications for mission?</a:t>
            </a:r>
          </a:p>
          <a:p>
            <a:endParaRPr lang="en-US" dirty="0"/>
          </a:p>
        </p:txBody>
      </p:sp>
    </p:spTree>
    <p:extLst>
      <p:ext uri="{BB962C8B-B14F-4D97-AF65-F5344CB8AC3E}">
        <p14:creationId xmlns:p14="http://schemas.microsoft.com/office/powerpoint/2010/main" val="35894829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Macedonian Vision</a:t>
            </a:r>
            <a:endParaRPr lang="en-US" dirty="0"/>
          </a:p>
        </p:txBody>
      </p:sp>
    </p:spTree>
    <p:extLst>
      <p:ext uri="{BB962C8B-B14F-4D97-AF65-F5344CB8AC3E}">
        <p14:creationId xmlns:p14="http://schemas.microsoft.com/office/powerpoint/2010/main" val="21611921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Neapolis</a:t>
            </a:r>
            <a:endParaRPr lang="en-US" dirty="0"/>
          </a:p>
        </p:txBody>
      </p:sp>
    </p:spTree>
    <p:extLst>
      <p:ext uri="{BB962C8B-B14F-4D97-AF65-F5344CB8AC3E}">
        <p14:creationId xmlns:p14="http://schemas.microsoft.com/office/powerpoint/2010/main" val="4910910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ln/>
        </p:spPr>
        <p:txBody>
          <a:bodyPr/>
          <a:lstStyle/>
          <a:p>
            <a:r>
              <a:rPr lang="en-US"/>
              <a:t>Port of Neapolis today</a:t>
            </a:r>
          </a:p>
        </p:txBody>
      </p:sp>
    </p:spTree>
    <p:extLst>
      <p:ext uri="{BB962C8B-B14F-4D97-AF65-F5344CB8AC3E}">
        <p14:creationId xmlns:p14="http://schemas.microsoft.com/office/powerpoint/2010/main" val="3687236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58933" y="1811866"/>
            <a:ext cx="2692400" cy="1569660"/>
          </a:xfrm>
          <a:prstGeom prst="rect">
            <a:avLst/>
          </a:prstGeom>
          <a:noFill/>
        </p:spPr>
        <p:txBody>
          <a:bodyPr wrap="square" rtlCol="0">
            <a:spAutoFit/>
          </a:bodyPr>
          <a:lstStyle/>
          <a:p>
            <a:r>
              <a:rPr lang="en-US" sz="3200" dirty="0" smtClean="0"/>
              <a:t>Via </a:t>
            </a:r>
            <a:r>
              <a:rPr lang="en-US" sz="3200" dirty="0" err="1" smtClean="0"/>
              <a:t>Egnatia</a:t>
            </a:r>
            <a:r>
              <a:rPr lang="en-US" sz="3200" dirty="0" smtClean="0"/>
              <a:t> from </a:t>
            </a:r>
            <a:r>
              <a:rPr lang="en-US" sz="3200" dirty="0" err="1" smtClean="0"/>
              <a:t>Neapolis</a:t>
            </a:r>
            <a:r>
              <a:rPr lang="en-US" sz="3200" dirty="0" smtClean="0"/>
              <a:t> up to Philippi</a:t>
            </a:r>
            <a:endParaRPr lang="en-US" sz="3200" dirty="0"/>
          </a:p>
        </p:txBody>
      </p:sp>
    </p:spTree>
    <p:extLst>
      <p:ext uri="{BB962C8B-B14F-4D97-AF65-F5344CB8AC3E}">
        <p14:creationId xmlns:p14="http://schemas.microsoft.com/office/powerpoint/2010/main" val="24994804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Philippi</a:t>
            </a:r>
            <a:endParaRPr lang="en-US" dirty="0"/>
          </a:p>
        </p:txBody>
      </p:sp>
    </p:spTree>
    <p:extLst>
      <p:ext uri="{BB962C8B-B14F-4D97-AF65-F5344CB8AC3E}">
        <p14:creationId xmlns:p14="http://schemas.microsoft.com/office/powerpoint/2010/main" val="20227007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Philippi</a:t>
            </a:r>
            <a:endParaRPr lang="en-US" dirty="0"/>
          </a:p>
        </p:txBody>
      </p:sp>
      <p:sp>
        <p:nvSpPr>
          <p:cNvPr id="3" name="Content Placeholder 2"/>
          <p:cNvSpPr>
            <a:spLocks noGrp="1"/>
          </p:cNvSpPr>
          <p:nvPr>
            <p:ph idx="1"/>
          </p:nvPr>
        </p:nvSpPr>
        <p:spPr/>
        <p:txBody>
          <a:bodyPr/>
          <a:lstStyle/>
          <a:p>
            <a:r>
              <a:rPr lang="en-US" dirty="0" smtClean="0"/>
              <a:t>No synagogue </a:t>
            </a:r>
            <a:r>
              <a:rPr lang="en-US" dirty="0" smtClean="0">
                <a:sym typeface="Wingdings"/>
              </a:rPr>
              <a:t> less than 10 male Jews</a:t>
            </a:r>
          </a:p>
          <a:p>
            <a:endParaRPr lang="en-US" dirty="0"/>
          </a:p>
        </p:txBody>
      </p:sp>
    </p:spTree>
    <p:extLst>
      <p:ext uri="{BB962C8B-B14F-4D97-AF65-F5344CB8AC3E}">
        <p14:creationId xmlns:p14="http://schemas.microsoft.com/office/powerpoint/2010/main" val="1786680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and </a:t>
            </a:r>
            <a:r>
              <a:rPr lang="en-US" dirty="0"/>
              <a:t>P</a:t>
            </a:r>
            <a:r>
              <a:rPr lang="en-US" dirty="0" smtClean="0"/>
              <a:t>aul’s Life</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startAt="3"/>
            </a:pPr>
            <a:r>
              <a:rPr lang="en-US" dirty="0" smtClean="0"/>
              <a:t>Relatively few dates to anchor Paul’s life – </a:t>
            </a:r>
            <a:r>
              <a:rPr lang="en-US" dirty="0" err="1" smtClean="0"/>
              <a:t>eg</a:t>
            </a:r>
            <a:r>
              <a:rPr lang="en-US" dirty="0" smtClean="0"/>
              <a:t>., 51/52CE – Paul before </a:t>
            </a:r>
            <a:r>
              <a:rPr lang="en-US" dirty="0" err="1" smtClean="0"/>
              <a:t>Gallio</a:t>
            </a:r>
            <a:r>
              <a:rPr lang="en-US" dirty="0" smtClean="0"/>
              <a:t> in Corinth; 58-59CE – Paul in Caesarea during last part of the leadership of Felix</a:t>
            </a:r>
            <a:r>
              <a:rPr lang="en-US" dirty="0"/>
              <a:t>.</a:t>
            </a:r>
            <a:endParaRPr lang="en-US" dirty="0" smtClean="0"/>
          </a:p>
        </p:txBody>
      </p:sp>
    </p:spTree>
    <p:extLst>
      <p:ext uri="{BB962C8B-B14F-4D97-AF65-F5344CB8AC3E}">
        <p14:creationId xmlns:p14="http://schemas.microsoft.com/office/powerpoint/2010/main" val="1428535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Philippi</a:t>
            </a:r>
            <a:endParaRPr lang="en-US" dirty="0"/>
          </a:p>
        </p:txBody>
      </p:sp>
      <p:sp>
        <p:nvSpPr>
          <p:cNvPr id="3" name="Content Placeholder 2"/>
          <p:cNvSpPr>
            <a:spLocks noGrp="1"/>
          </p:cNvSpPr>
          <p:nvPr>
            <p:ph idx="1"/>
          </p:nvPr>
        </p:nvSpPr>
        <p:spPr/>
        <p:txBody>
          <a:bodyPr/>
          <a:lstStyle/>
          <a:p>
            <a:r>
              <a:rPr lang="en-US" dirty="0" smtClean="0"/>
              <a:t>Lydia and the household</a:t>
            </a:r>
          </a:p>
          <a:p>
            <a:r>
              <a:rPr lang="en-US" dirty="0" smtClean="0"/>
              <a:t>First gentile church in Europe</a:t>
            </a:r>
          </a:p>
          <a:p>
            <a:r>
              <a:rPr lang="en-US" dirty="0" smtClean="0"/>
              <a:t>Acts 16:15, 40</a:t>
            </a:r>
            <a:endParaRPr lang="en-US" dirty="0"/>
          </a:p>
        </p:txBody>
      </p:sp>
    </p:spTree>
    <p:extLst>
      <p:ext uri="{BB962C8B-B14F-4D97-AF65-F5344CB8AC3E}">
        <p14:creationId xmlns:p14="http://schemas.microsoft.com/office/powerpoint/2010/main" val="31448817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Philippi</a:t>
            </a:r>
            <a:endParaRPr lang="en-US" dirty="0"/>
          </a:p>
        </p:txBody>
      </p:sp>
      <p:sp>
        <p:nvSpPr>
          <p:cNvPr id="3" name="Content Placeholder 2"/>
          <p:cNvSpPr>
            <a:spLocks noGrp="1"/>
          </p:cNvSpPr>
          <p:nvPr>
            <p:ph idx="1"/>
          </p:nvPr>
        </p:nvSpPr>
        <p:spPr/>
        <p:txBody>
          <a:bodyPr>
            <a:normAutofit lnSpcReduction="10000"/>
          </a:bodyPr>
          <a:lstStyle/>
          <a:p>
            <a:r>
              <a:rPr lang="en-US" dirty="0" smtClean="0"/>
              <a:t>Slave girl: “These men are the servants of the Most High God who are telling you </a:t>
            </a:r>
            <a:r>
              <a:rPr lang="en-US" b="1" u="sng" dirty="0" smtClean="0"/>
              <a:t>a way to salvation</a:t>
            </a:r>
            <a:r>
              <a:rPr lang="en-US" dirty="0" smtClean="0"/>
              <a:t>”</a:t>
            </a:r>
          </a:p>
          <a:p>
            <a:r>
              <a:rPr lang="en-US" dirty="0" smtClean="0"/>
              <a:t>Why did Paul cast out the </a:t>
            </a:r>
            <a:r>
              <a:rPr lang="en-US" dirty="0" err="1" smtClean="0"/>
              <a:t>Pythonian</a:t>
            </a:r>
            <a:r>
              <a:rPr lang="en-US" dirty="0" smtClean="0"/>
              <a:t> spirit in this girl?</a:t>
            </a:r>
          </a:p>
          <a:p>
            <a:r>
              <a:rPr lang="en-US" dirty="0" smtClean="0"/>
              <a:t>Read: “</a:t>
            </a:r>
            <a:r>
              <a:rPr lang="en-US" b="1" dirty="0" err="1" smtClean="0">
                <a:latin typeface="Bwgrkl"/>
                <a:cs typeface="Bwgrkl"/>
              </a:rPr>
              <a:t>oi</a:t>
            </a:r>
            <a:r>
              <a:rPr lang="en-US" b="1" dirty="0">
                <a:latin typeface="Bwgrkl"/>
                <a:cs typeface="Bwgrkl"/>
              </a:rPr>
              <a:t>[</a:t>
            </a:r>
            <a:r>
              <a:rPr lang="en-US" b="1" dirty="0" err="1">
                <a:latin typeface="Bwgrkl"/>
                <a:cs typeface="Bwgrkl"/>
              </a:rPr>
              <a:t>tinej</a:t>
            </a:r>
            <a:r>
              <a:rPr lang="en-US" b="1" dirty="0">
                <a:latin typeface="Bwgrkl"/>
                <a:cs typeface="Bwgrkl"/>
              </a:rPr>
              <a:t> </a:t>
            </a:r>
            <a:r>
              <a:rPr lang="en-US" b="1" dirty="0" err="1">
                <a:latin typeface="Bwgrkl"/>
                <a:cs typeface="Bwgrkl"/>
              </a:rPr>
              <a:t>katagge,llousin</a:t>
            </a:r>
            <a:r>
              <a:rPr lang="en-US" b="1" dirty="0">
                <a:latin typeface="Bwgrkl"/>
                <a:cs typeface="Bwgrkl"/>
              </a:rPr>
              <a:t> </a:t>
            </a:r>
            <a:r>
              <a:rPr lang="en-US" b="1" dirty="0" err="1">
                <a:latin typeface="Bwgrkl"/>
                <a:cs typeface="Bwgrkl"/>
              </a:rPr>
              <a:t>u`mi</a:t>
            </a:r>
            <a:r>
              <a:rPr lang="en-US" b="1" dirty="0">
                <a:latin typeface="Bwgrkl"/>
                <a:cs typeface="Bwgrkl"/>
              </a:rPr>
              <a:t>/n </a:t>
            </a:r>
            <a:r>
              <a:rPr lang="en-US" b="1" dirty="0" err="1">
                <a:latin typeface="Bwgrkl"/>
                <a:cs typeface="Bwgrkl"/>
              </a:rPr>
              <a:t>o`do.n</a:t>
            </a:r>
            <a:r>
              <a:rPr lang="en-US" b="1" dirty="0">
                <a:latin typeface="Bwgrkl"/>
                <a:cs typeface="Bwgrkl"/>
              </a:rPr>
              <a:t> </a:t>
            </a:r>
            <a:r>
              <a:rPr lang="en-US" b="1" dirty="0" err="1">
                <a:latin typeface="Bwgrkl"/>
                <a:cs typeface="Bwgrkl"/>
              </a:rPr>
              <a:t>swthri,aj</a:t>
            </a:r>
            <a:r>
              <a:rPr lang="en-US" b="1" dirty="0">
                <a:latin typeface="Bwgrkl"/>
                <a:cs typeface="Bwgrkl"/>
              </a:rPr>
              <a:t> </a:t>
            </a:r>
            <a:r>
              <a:rPr lang="en-US" dirty="0"/>
              <a:t>(</a:t>
            </a:r>
            <a:r>
              <a:rPr lang="en-GB" dirty="0"/>
              <a:t>Acts 16:17): </a:t>
            </a:r>
            <a:r>
              <a:rPr lang="en-GB" dirty="0" smtClean="0"/>
              <a:t>Is </a:t>
            </a:r>
            <a:r>
              <a:rPr lang="en-GB" dirty="0"/>
              <a:t>Paul Proclaiming The Way or A Way of Salvation</a:t>
            </a:r>
            <a:r>
              <a:rPr lang="en-GB" dirty="0" smtClean="0"/>
              <a:t>?” </a:t>
            </a:r>
            <a:r>
              <a:rPr lang="en-GB" i="1" dirty="0" smtClean="0"/>
              <a:t>MATS Journal </a:t>
            </a:r>
            <a:r>
              <a:rPr lang="en-GB" dirty="0" smtClean="0"/>
              <a:t>(2010): 73-86</a:t>
            </a:r>
            <a:endParaRPr lang="en-SG" dirty="0"/>
          </a:p>
          <a:p>
            <a:endParaRPr lang="en-US" dirty="0" smtClean="0"/>
          </a:p>
          <a:p>
            <a:pPr marL="0" indent="0">
              <a:buNone/>
            </a:pPr>
            <a:endParaRPr lang="en-US" dirty="0"/>
          </a:p>
        </p:txBody>
      </p:sp>
    </p:spTree>
    <p:extLst>
      <p:ext uri="{BB962C8B-B14F-4D97-AF65-F5344CB8AC3E}">
        <p14:creationId xmlns:p14="http://schemas.microsoft.com/office/powerpoint/2010/main" val="41666271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Philippi</a:t>
            </a:r>
            <a:endParaRPr lang="en-US" dirty="0"/>
          </a:p>
        </p:txBody>
      </p:sp>
      <p:sp>
        <p:nvSpPr>
          <p:cNvPr id="3" name="Content Placeholder 2"/>
          <p:cNvSpPr>
            <a:spLocks noGrp="1"/>
          </p:cNvSpPr>
          <p:nvPr>
            <p:ph idx="1"/>
          </p:nvPr>
        </p:nvSpPr>
        <p:spPr/>
        <p:txBody>
          <a:bodyPr/>
          <a:lstStyle/>
          <a:p>
            <a:r>
              <a:rPr lang="en-US" dirty="0" smtClean="0"/>
              <a:t>Paul before the city magistrates</a:t>
            </a:r>
          </a:p>
          <a:p>
            <a:r>
              <a:rPr lang="en-US" dirty="0" smtClean="0"/>
              <a:t>The charge (16:20-12):</a:t>
            </a:r>
          </a:p>
          <a:p>
            <a:pPr lvl="1"/>
            <a:r>
              <a:rPr lang="en-US" dirty="0" smtClean="0"/>
              <a:t>“these men are Jews, and are throwing our city into an uproar by advocating customs unlawful for us Romans to accept and practice.”</a:t>
            </a:r>
          </a:p>
          <a:p>
            <a:r>
              <a:rPr lang="en-US" dirty="0" smtClean="0"/>
              <a:t>The verdict: stripped, beaten with rods, imprisonment</a:t>
            </a:r>
            <a:endParaRPr lang="en-US" dirty="0"/>
          </a:p>
        </p:txBody>
      </p:sp>
    </p:spTree>
    <p:extLst>
      <p:ext uri="{BB962C8B-B14F-4D97-AF65-F5344CB8AC3E}">
        <p14:creationId xmlns:p14="http://schemas.microsoft.com/office/powerpoint/2010/main" val="18533825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Philippi</a:t>
            </a:r>
            <a:endParaRPr lang="en-US" dirty="0"/>
          </a:p>
        </p:txBody>
      </p:sp>
      <p:sp>
        <p:nvSpPr>
          <p:cNvPr id="3" name="Content Placeholder 2"/>
          <p:cNvSpPr>
            <a:spLocks noGrp="1"/>
          </p:cNvSpPr>
          <p:nvPr>
            <p:ph idx="1"/>
          </p:nvPr>
        </p:nvSpPr>
        <p:spPr/>
        <p:txBody>
          <a:bodyPr/>
          <a:lstStyle/>
          <a:p>
            <a:r>
              <a:rPr lang="en-US" dirty="0" smtClean="0"/>
              <a:t>Jailhouse ROCK!!</a:t>
            </a:r>
          </a:p>
          <a:p>
            <a:r>
              <a:rPr lang="en-US" dirty="0" smtClean="0"/>
              <a:t>The jailor believes</a:t>
            </a:r>
            <a:endParaRPr lang="en-US" dirty="0"/>
          </a:p>
        </p:txBody>
      </p:sp>
    </p:spTree>
    <p:extLst>
      <p:ext uri="{BB962C8B-B14F-4D97-AF65-F5344CB8AC3E}">
        <p14:creationId xmlns:p14="http://schemas.microsoft.com/office/powerpoint/2010/main" val="2369772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Philippi</a:t>
            </a:r>
            <a:endParaRPr lang="en-US" dirty="0"/>
          </a:p>
        </p:txBody>
      </p:sp>
      <p:sp>
        <p:nvSpPr>
          <p:cNvPr id="3" name="Content Placeholder 2"/>
          <p:cNvSpPr>
            <a:spLocks noGrp="1"/>
          </p:cNvSpPr>
          <p:nvPr>
            <p:ph idx="1"/>
          </p:nvPr>
        </p:nvSpPr>
        <p:spPr/>
        <p:txBody>
          <a:bodyPr/>
          <a:lstStyle/>
          <a:p>
            <a:r>
              <a:rPr lang="en-US" dirty="0" smtClean="0"/>
              <a:t>Paul and Roman citizenship</a:t>
            </a:r>
          </a:p>
          <a:p>
            <a:endParaRPr lang="en-US" dirty="0"/>
          </a:p>
        </p:txBody>
      </p:sp>
    </p:spTree>
    <p:extLst>
      <p:ext uri="{BB962C8B-B14F-4D97-AF65-F5344CB8AC3E}">
        <p14:creationId xmlns:p14="http://schemas.microsoft.com/office/powerpoint/2010/main" val="1140280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60800" y="541867"/>
            <a:ext cx="184666" cy="369332"/>
          </a:xfrm>
          <a:prstGeom prst="rect">
            <a:avLst/>
          </a:prstGeom>
          <a:noFill/>
        </p:spPr>
        <p:txBody>
          <a:bodyPr wrap="none" rtlCol="0">
            <a:spAutoFit/>
          </a:bodyPr>
          <a:lstStyle/>
          <a:p>
            <a:endParaRPr lang="en-US" dirty="0"/>
          </a:p>
        </p:txBody>
      </p:sp>
      <p:sp>
        <p:nvSpPr>
          <p:cNvPr id="5" name="Rectangle 4"/>
          <p:cNvSpPr/>
          <p:nvPr/>
        </p:nvSpPr>
        <p:spPr>
          <a:xfrm>
            <a:off x="423333" y="144271"/>
            <a:ext cx="8128000" cy="1200329"/>
          </a:xfrm>
          <a:prstGeom prst="rect">
            <a:avLst/>
          </a:prstGeom>
        </p:spPr>
        <p:txBody>
          <a:bodyPr wrap="square">
            <a:spAutoFit/>
          </a:bodyPr>
          <a:lstStyle/>
          <a:p>
            <a:r>
              <a:rPr lang="en-US" i="1" dirty="0"/>
              <a:t>A mosaic inscription found on the pavement in Philippi, dated around 313-343 CE. This mosaic mentioned that a church was dedicated to St Paul by Bishop </a:t>
            </a:r>
            <a:r>
              <a:rPr lang="en-US" i="1" dirty="0" err="1"/>
              <a:t>Porphyrios</a:t>
            </a:r>
            <a:r>
              <a:rPr lang="en-US" i="1" dirty="0"/>
              <a:t>, the Bishop of Philippi. The </a:t>
            </a:r>
            <a:r>
              <a:rPr lang="en-US" i="1" dirty="0" err="1"/>
              <a:t>Cctagonal</a:t>
            </a:r>
            <a:r>
              <a:rPr lang="en-US" i="1" dirty="0"/>
              <a:t> church that was subsequently built around 400 CE, replaced the first small church dedicated to St Paul</a:t>
            </a:r>
            <a:r>
              <a:rPr lang="en-SG" dirty="0"/>
              <a:t> </a:t>
            </a:r>
            <a:endParaRPr lang="en-US" dirty="0"/>
          </a:p>
        </p:txBody>
      </p:sp>
    </p:spTree>
    <p:extLst>
      <p:ext uri="{BB962C8B-B14F-4D97-AF65-F5344CB8AC3E}">
        <p14:creationId xmlns:p14="http://schemas.microsoft.com/office/powerpoint/2010/main" val="7863547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Philippi</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dirty="0" smtClean="0"/>
              <a:t>The believers in Philippi and their social location:</a:t>
            </a:r>
          </a:p>
          <a:p>
            <a:pPr lvl="1"/>
            <a:r>
              <a:rPr lang="en-US" dirty="0" smtClean="0"/>
              <a:t>Lydia</a:t>
            </a:r>
          </a:p>
          <a:p>
            <a:pPr lvl="1"/>
            <a:r>
              <a:rPr lang="en-US" dirty="0" smtClean="0"/>
              <a:t>Slave girl</a:t>
            </a:r>
          </a:p>
          <a:p>
            <a:pPr lvl="1"/>
            <a:r>
              <a:rPr lang="en-US" dirty="0" smtClean="0"/>
              <a:t>Jailor</a:t>
            </a:r>
          </a:p>
          <a:p>
            <a:r>
              <a:rPr lang="en-US" dirty="0" smtClean="0"/>
              <a:t>What does this suggest about the first European church? </a:t>
            </a:r>
          </a:p>
          <a:p>
            <a:r>
              <a:rPr lang="en-US" dirty="0" smtClean="0"/>
              <a:t>Is there a biblical basis for “homogeneous church”?  </a:t>
            </a:r>
            <a:endParaRPr lang="en-US" dirty="0"/>
          </a:p>
        </p:txBody>
      </p:sp>
    </p:spTree>
    <p:extLst>
      <p:ext uri="{BB962C8B-B14F-4D97-AF65-F5344CB8AC3E}">
        <p14:creationId xmlns:p14="http://schemas.microsoft.com/office/powerpoint/2010/main" val="27806761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Thessolonica</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986358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1"/>
          <p:cNvSpPr txBox="1"/>
          <p:nvPr/>
        </p:nvSpPr>
        <p:spPr>
          <a:xfrm>
            <a:off x="2878667" y="0"/>
            <a:ext cx="5774266" cy="1032933"/>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sz="2000" i="1" dirty="0">
                <a:solidFill>
                  <a:srgbClr val="22272A"/>
                </a:solidFill>
                <a:effectLst/>
                <a:ea typeface="ＭＳ 明朝"/>
                <a:cs typeface="Times"/>
              </a:rPr>
              <a:t>The Ancient agora, </a:t>
            </a:r>
            <a:r>
              <a:rPr lang="en-US" sz="2000" i="1" dirty="0" err="1">
                <a:solidFill>
                  <a:srgbClr val="22272A"/>
                </a:solidFill>
                <a:effectLst/>
                <a:ea typeface="ＭＳ 明朝"/>
                <a:cs typeface="Times"/>
              </a:rPr>
              <a:t>Thessolonica</a:t>
            </a:r>
            <a:r>
              <a:rPr lang="en-US" sz="2000" i="1" dirty="0">
                <a:solidFill>
                  <a:srgbClr val="22272A"/>
                </a:solidFill>
                <a:effectLst/>
                <a:ea typeface="ＭＳ 明朝"/>
                <a:cs typeface="Times"/>
              </a:rPr>
              <a:t>, where Jason and other believers would have faced the </a:t>
            </a:r>
            <a:r>
              <a:rPr lang="en-US" sz="2000" i="1" dirty="0">
                <a:solidFill>
                  <a:srgbClr val="000000"/>
                </a:solidFill>
                <a:effectLst/>
                <a:latin typeface="SBLGreek"/>
                <a:ea typeface="ＭＳ 明朝"/>
                <a:cs typeface="SBLGreek"/>
              </a:rPr>
              <a:t>π</a:t>
            </a:r>
            <a:r>
              <a:rPr lang="en-US" sz="2000" i="1" dirty="0" err="1">
                <a:solidFill>
                  <a:srgbClr val="000000"/>
                </a:solidFill>
                <a:effectLst/>
                <a:latin typeface="SBLGreek"/>
                <a:ea typeface="ＭＳ 明朝"/>
                <a:cs typeface="SBLGreek"/>
              </a:rPr>
              <a:t>ολιτάρχης</a:t>
            </a:r>
            <a:r>
              <a:rPr lang="en-US" sz="2000" i="1" dirty="0">
                <a:solidFill>
                  <a:srgbClr val="22272A"/>
                </a:solidFill>
                <a:effectLst/>
                <a:ea typeface="ＭＳ 明朝"/>
                <a:cs typeface="Times"/>
              </a:rPr>
              <a:t> (</a:t>
            </a:r>
            <a:r>
              <a:rPr lang="en-US" sz="2000" i="1" dirty="0" err="1">
                <a:solidFill>
                  <a:srgbClr val="22272A"/>
                </a:solidFill>
                <a:effectLst/>
                <a:ea typeface="ＭＳ 明朝"/>
                <a:cs typeface="Times"/>
              </a:rPr>
              <a:t>politarches</a:t>
            </a:r>
            <a:r>
              <a:rPr lang="en-US" sz="2000" i="1" dirty="0">
                <a:solidFill>
                  <a:srgbClr val="22272A"/>
                </a:solidFill>
                <a:effectLst/>
                <a:ea typeface="ＭＳ 明朝"/>
                <a:cs typeface="Times"/>
              </a:rPr>
              <a:t>), the city officials</a:t>
            </a:r>
            <a:endParaRPr lang="en-SG" sz="2000" dirty="0">
              <a:effectLst/>
              <a:ea typeface="ＭＳ 明朝"/>
              <a:cs typeface="Times New Roman"/>
            </a:endParaRPr>
          </a:p>
        </p:txBody>
      </p:sp>
    </p:spTree>
    <p:extLst>
      <p:ext uri="{BB962C8B-B14F-4D97-AF65-F5344CB8AC3E}">
        <p14:creationId xmlns:p14="http://schemas.microsoft.com/office/powerpoint/2010/main" val="23193319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638800" y="863600"/>
            <a:ext cx="3048000" cy="5262563"/>
          </a:xfrm>
        </p:spPr>
        <p:txBody>
          <a:bodyPr>
            <a:normAutofit lnSpcReduction="10000"/>
          </a:bodyPr>
          <a:lstStyle/>
          <a:p>
            <a:pPr marL="0" indent="0">
              <a:buNone/>
            </a:pPr>
            <a:r>
              <a:rPr lang="en-US" dirty="0" smtClean="0"/>
              <a:t>Local honorary decree by the local authorities of </a:t>
            </a:r>
            <a:r>
              <a:rPr lang="en-US" dirty="0" err="1" smtClean="0"/>
              <a:t>Kalindoia</a:t>
            </a:r>
            <a:r>
              <a:rPr lang="en-US" dirty="0" smtClean="0"/>
              <a:t> bestows </a:t>
            </a:r>
            <a:r>
              <a:rPr lang="en-US" dirty="0" err="1" smtClean="0"/>
              <a:t>honours</a:t>
            </a:r>
            <a:r>
              <a:rPr lang="en-US" dirty="0" smtClean="0"/>
              <a:t> on the priest </a:t>
            </a:r>
            <a:r>
              <a:rPr lang="en-US" dirty="0" err="1" smtClean="0"/>
              <a:t>Appollonius</a:t>
            </a:r>
            <a:r>
              <a:rPr lang="en-US" dirty="0" smtClean="0"/>
              <a:t>.</a:t>
            </a:r>
          </a:p>
          <a:p>
            <a:pPr marL="0" indent="0">
              <a:buNone/>
            </a:pPr>
            <a:r>
              <a:rPr lang="en-US" dirty="0" smtClean="0"/>
              <a:t>1</a:t>
            </a:r>
            <a:r>
              <a:rPr lang="en-US" baseline="30000" dirty="0" smtClean="0"/>
              <a:t>st</a:t>
            </a:r>
            <a:r>
              <a:rPr lang="en-US" dirty="0" smtClean="0"/>
              <a:t> c. CE</a:t>
            </a:r>
          </a:p>
          <a:p>
            <a:pPr marL="0" indent="0">
              <a:buNone/>
            </a:pPr>
            <a:r>
              <a:rPr lang="en-US" dirty="0" err="1" smtClean="0"/>
              <a:t>Archeaological</a:t>
            </a:r>
            <a:r>
              <a:rPr lang="en-US" dirty="0" smtClean="0"/>
              <a:t> </a:t>
            </a:r>
            <a:r>
              <a:rPr lang="en-US" dirty="0" err="1" smtClean="0"/>
              <a:t>Musuem</a:t>
            </a:r>
            <a:r>
              <a:rPr lang="en-US" dirty="0" smtClean="0"/>
              <a:t>, Thessaloniki</a:t>
            </a:r>
            <a:endParaRPr lang="en-US" dirty="0"/>
          </a:p>
        </p:txBody>
      </p:sp>
    </p:spTree>
    <p:extLst>
      <p:ext uri="{BB962C8B-B14F-4D97-AF65-F5344CB8AC3E}">
        <p14:creationId xmlns:p14="http://schemas.microsoft.com/office/powerpoint/2010/main" val="737694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World of Paul</a:t>
            </a:r>
            <a:endParaRPr lang="en-US" dirty="0"/>
          </a:p>
        </p:txBody>
      </p:sp>
      <p:sp>
        <p:nvSpPr>
          <p:cNvPr id="3" name="Content Placeholder 2"/>
          <p:cNvSpPr>
            <a:spLocks noGrp="1"/>
          </p:cNvSpPr>
          <p:nvPr>
            <p:ph idx="1"/>
          </p:nvPr>
        </p:nvSpPr>
        <p:spPr/>
        <p:txBody>
          <a:bodyPr/>
          <a:lstStyle/>
          <a:p>
            <a:r>
              <a:rPr lang="en-US" dirty="0" smtClean="0"/>
              <a:t>The Jewish world </a:t>
            </a:r>
          </a:p>
          <a:p>
            <a:pPr lvl="1"/>
            <a:r>
              <a:rPr lang="en-US" dirty="0" smtClean="0"/>
              <a:t>Paul’s education and training under </a:t>
            </a:r>
            <a:r>
              <a:rPr lang="en-US" dirty="0" err="1" smtClean="0"/>
              <a:t>Gamaliel</a:t>
            </a:r>
            <a:r>
              <a:rPr lang="en-US" dirty="0" smtClean="0"/>
              <a:t> (Acts 5:34; 22:3)</a:t>
            </a:r>
          </a:p>
          <a:p>
            <a:pPr lvl="1"/>
            <a:r>
              <a:rPr lang="en-US" dirty="0" smtClean="0"/>
              <a:t>Paul’s understanding of the Law</a:t>
            </a:r>
          </a:p>
          <a:p>
            <a:pPr lvl="1"/>
            <a:r>
              <a:rPr lang="en-US" dirty="0" smtClean="0"/>
              <a:t>Paul’s life as a Pharisee</a:t>
            </a:r>
          </a:p>
        </p:txBody>
      </p:sp>
    </p:spTree>
    <p:extLst>
      <p:ext uri="{BB962C8B-B14F-4D97-AF65-F5344CB8AC3E}">
        <p14:creationId xmlns:p14="http://schemas.microsoft.com/office/powerpoint/2010/main" val="39396270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Berea</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7517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Athens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373827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21866" y="1617471"/>
            <a:ext cx="3301999" cy="4524315"/>
          </a:xfrm>
          <a:prstGeom prst="rect">
            <a:avLst/>
          </a:prstGeom>
        </p:spPr>
        <p:txBody>
          <a:bodyPr wrap="square">
            <a:spAutoFit/>
          </a:bodyPr>
          <a:lstStyle/>
          <a:p>
            <a:r>
              <a:rPr lang="en-US" sz="2400" dirty="0"/>
              <a:t>According to ancient practice, each orator is given a time limit of 6 minutes to address the crowd, and a water timekeeping device may have been used to keep track of the time. A water timekeeping device can be found in the small museum in the agora </a:t>
            </a:r>
            <a:r>
              <a:rPr lang="en-US" sz="2400" dirty="0" smtClean="0"/>
              <a:t>today</a:t>
            </a:r>
            <a:r>
              <a:rPr lang="en-US" sz="2400" dirty="0"/>
              <a:t>.</a:t>
            </a:r>
          </a:p>
        </p:txBody>
      </p:sp>
    </p:spTree>
    <p:extLst>
      <p:ext uri="{BB962C8B-B14F-4D97-AF65-F5344CB8AC3E}">
        <p14:creationId xmlns:p14="http://schemas.microsoft.com/office/powerpoint/2010/main" val="29678660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Paul a “babbler”?</a:t>
            </a:r>
          </a:p>
          <a:p>
            <a:r>
              <a:rPr lang="en-US" dirty="0" err="1" smtClean="0"/>
              <a:t>ὁ</a:t>
            </a:r>
            <a:r>
              <a:rPr lang="en-US" dirty="0" smtClean="0"/>
              <a:t> </a:t>
            </a:r>
            <a:r>
              <a:rPr lang="en-US" dirty="0" err="1" smtClean="0"/>
              <a:t>σ</a:t>
            </a:r>
            <a:r>
              <a:rPr lang="en-US" dirty="0" smtClean="0"/>
              <a:t>π</a:t>
            </a:r>
            <a:r>
              <a:rPr lang="en-US" dirty="0" err="1" smtClean="0"/>
              <a:t>ερμολόγος</a:t>
            </a:r>
            <a:r>
              <a:rPr lang="en-US" dirty="0"/>
              <a:t> </a:t>
            </a:r>
            <a:r>
              <a:rPr lang="en-US" dirty="0" smtClean="0"/>
              <a:t>- </a:t>
            </a:r>
            <a:r>
              <a:rPr lang="en-US" dirty="0"/>
              <a:t>Literally this word means a bird picking up bits and pieces of seeds all over the place. Used figuratively, it is a pejorative imagery of persons whose communication lacks sophistication and seems to pick up scraps of information here and there. </a:t>
            </a:r>
          </a:p>
        </p:txBody>
      </p:sp>
    </p:spTree>
    <p:extLst>
      <p:ext uri="{BB962C8B-B14F-4D97-AF65-F5344CB8AC3E}">
        <p14:creationId xmlns:p14="http://schemas.microsoft.com/office/powerpoint/2010/main" val="1458228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8621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110_1027"/>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7938" y="0"/>
            <a:ext cx="5141913" cy="6858000"/>
          </a:xfrm>
          <a:noFill/>
        </p:spPr>
      </p:pic>
      <p:pic>
        <p:nvPicPr>
          <p:cNvPr id="41987" name="Picture 3" descr="paul"/>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5105400" y="0"/>
            <a:ext cx="4038600" cy="3375025"/>
          </a:xfrm>
          <a:noFill/>
        </p:spPr>
      </p:pic>
      <p:sp>
        <p:nvSpPr>
          <p:cNvPr id="41988" name="Rectangle 4"/>
          <p:cNvSpPr>
            <a:spLocks noChangeArrowheads="1"/>
          </p:cNvSpPr>
          <p:nvPr/>
        </p:nvSpPr>
        <p:spPr bwMode="auto">
          <a:xfrm>
            <a:off x="5148263" y="3357563"/>
            <a:ext cx="3995737" cy="344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t>When they heard about the resurrection of the dead, some of them sneered, but others said, </a:t>
            </a:r>
            <a:r>
              <a:rPr lang="ja-JP" altLang="en-US" sz="2800"/>
              <a:t>“</a:t>
            </a:r>
            <a:r>
              <a:rPr lang="en-US" sz="2800"/>
              <a:t>We want to hear you again on this subject.</a:t>
            </a:r>
            <a:r>
              <a:rPr lang="ja-JP" altLang="en-US" sz="2800"/>
              <a:t>”</a:t>
            </a:r>
            <a:r>
              <a:rPr lang="en-US" sz="2800"/>
              <a:t> </a:t>
            </a:r>
          </a:p>
          <a:p>
            <a:pPr algn="r"/>
            <a:r>
              <a:rPr lang="en-US" sz="2400"/>
              <a:t>– Acts 17:32</a:t>
            </a:r>
          </a:p>
        </p:txBody>
      </p:sp>
    </p:spTree>
    <p:extLst>
      <p:ext uri="{BB962C8B-B14F-4D97-AF65-F5344CB8AC3E}">
        <p14:creationId xmlns:p14="http://schemas.microsoft.com/office/powerpoint/2010/main" val="2912771202"/>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Corinth</a:t>
            </a:r>
            <a:endParaRPr lang="en-US" dirty="0"/>
          </a:p>
        </p:txBody>
      </p:sp>
      <p:sp>
        <p:nvSpPr>
          <p:cNvPr id="3" name="Content Placeholder 2"/>
          <p:cNvSpPr>
            <a:spLocks noGrp="1"/>
          </p:cNvSpPr>
          <p:nvPr>
            <p:ph idx="1"/>
          </p:nvPr>
        </p:nvSpPr>
        <p:spPr/>
        <p:txBody>
          <a:bodyPr/>
          <a:lstStyle/>
          <a:p>
            <a:r>
              <a:rPr lang="en-US" b="1" dirty="0">
                <a:ea typeface="Times New Roman"/>
              </a:rPr>
              <a:t>Proconsul </a:t>
            </a:r>
            <a:r>
              <a:rPr lang="en-US" b="1" dirty="0" err="1">
                <a:ea typeface="Times New Roman"/>
              </a:rPr>
              <a:t>Gallio</a:t>
            </a:r>
            <a:r>
              <a:rPr lang="en-US" b="1" dirty="0">
                <a:ea typeface="Times New Roman"/>
              </a:rPr>
              <a:t> at Corinth (Acts 18:12)</a:t>
            </a:r>
            <a:endParaRPr lang="en-US" dirty="0">
              <a:ea typeface="Times New Roman"/>
            </a:endParaRPr>
          </a:p>
          <a:p>
            <a:r>
              <a:rPr lang="en-US" dirty="0" smtClean="0"/>
              <a:t>The most significant archaeological evidence for dating the New Testament events</a:t>
            </a:r>
            <a:endParaRPr lang="en-US" dirty="0"/>
          </a:p>
        </p:txBody>
      </p:sp>
    </p:spTree>
    <p:extLst>
      <p:ext uri="{BB962C8B-B14F-4D97-AF65-F5344CB8AC3E}">
        <p14:creationId xmlns:p14="http://schemas.microsoft.com/office/powerpoint/2010/main" val="9911292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Corinth</a:t>
            </a:r>
            <a:endParaRPr lang="en-US" dirty="0"/>
          </a:p>
        </p:txBody>
      </p:sp>
      <p:sp>
        <p:nvSpPr>
          <p:cNvPr id="3" name="Content Placeholder 2"/>
          <p:cNvSpPr>
            <a:spLocks noGrp="1"/>
          </p:cNvSpPr>
          <p:nvPr>
            <p:ph idx="1"/>
          </p:nvPr>
        </p:nvSpPr>
        <p:spPr/>
        <p:txBody>
          <a:bodyPr/>
          <a:lstStyle/>
          <a:p>
            <a:r>
              <a:rPr lang="en-US" dirty="0" smtClean="0"/>
              <a:t>Paul’s second vision</a:t>
            </a:r>
          </a:p>
          <a:p>
            <a:r>
              <a:rPr lang="en-US" dirty="0" smtClean="0"/>
              <a:t>Paul before </a:t>
            </a:r>
            <a:r>
              <a:rPr lang="en-US" dirty="0" err="1" smtClean="0"/>
              <a:t>Gallio</a:t>
            </a:r>
            <a:endParaRPr lang="en-US" dirty="0" smtClean="0"/>
          </a:p>
          <a:p>
            <a:r>
              <a:rPr lang="en-US" dirty="0" smtClean="0"/>
              <a:t>The charge: “this man is persuading the people to worship God in ways contrary to the law”</a:t>
            </a:r>
            <a:endParaRPr lang="en-US" dirty="0"/>
          </a:p>
        </p:txBody>
      </p:sp>
    </p:spTree>
    <p:extLst>
      <p:ext uri="{BB962C8B-B14F-4D97-AF65-F5344CB8AC3E}">
        <p14:creationId xmlns:p14="http://schemas.microsoft.com/office/powerpoint/2010/main" val="34445182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Corinth</a:t>
            </a:r>
            <a:endParaRPr lang="en-US" dirty="0"/>
          </a:p>
        </p:txBody>
      </p:sp>
      <p:sp>
        <p:nvSpPr>
          <p:cNvPr id="3" name="Content Placeholder 2"/>
          <p:cNvSpPr>
            <a:spLocks noGrp="1"/>
          </p:cNvSpPr>
          <p:nvPr>
            <p:ph idx="1"/>
          </p:nvPr>
        </p:nvSpPr>
        <p:spPr/>
        <p:txBody>
          <a:bodyPr/>
          <a:lstStyle/>
          <a:p>
            <a:r>
              <a:rPr lang="en-US" dirty="0" smtClean="0"/>
              <a:t>2 </a:t>
            </a:r>
            <a:r>
              <a:rPr lang="en-US" dirty="0" err="1" smtClean="0"/>
              <a:t>Cor</a:t>
            </a:r>
            <a:r>
              <a:rPr lang="en-US" dirty="0" smtClean="0"/>
              <a:t> 5:10 – another bema</a:t>
            </a:r>
            <a:endParaRPr lang="en-US" dirty="0"/>
          </a:p>
        </p:txBody>
      </p:sp>
    </p:spTree>
    <p:extLst>
      <p:ext uri="{BB962C8B-B14F-4D97-AF65-F5344CB8AC3E}">
        <p14:creationId xmlns:p14="http://schemas.microsoft.com/office/powerpoint/2010/main" val="24321173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en-US">
                <a:latin typeface="Arial" charset="0"/>
              </a:rPr>
              <a:t>Erastus Inscription</a:t>
            </a:r>
          </a:p>
        </p:txBody>
      </p:sp>
      <p:sp>
        <p:nvSpPr>
          <p:cNvPr id="16386" name="Rectangle 3"/>
          <p:cNvSpPr>
            <a:spLocks noGrp="1" noChangeArrowheads="1"/>
          </p:cNvSpPr>
          <p:nvPr>
            <p:ph idx="1"/>
          </p:nvPr>
        </p:nvSpPr>
        <p:spPr/>
        <p:txBody>
          <a:bodyPr/>
          <a:lstStyle/>
          <a:p>
            <a:pPr eaLnBrk="1" hangingPunct="1"/>
            <a:endParaRPr lang="en-US">
              <a:latin typeface="Arial" charset="0"/>
            </a:endParaRPr>
          </a:p>
        </p:txBody>
      </p:sp>
    </p:spTree>
    <p:extLst>
      <p:ext uri="{BB962C8B-B14F-4D97-AF65-F5344CB8AC3E}">
        <p14:creationId xmlns:p14="http://schemas.microsoft.com/office/powerpoint/2010/main" val="433203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World of Paul</a:t>
            </a:r>
            <a:endParaRPr lang="en-US" dirty="0"/>
          </a:p>
        </p:txBody>
      </p:sp>
      <p:sp>
        <p:nvSpPr>
          <p:cNvPr id="3" name="Content Placeholder 2"/>
          <p:cNvSpPr>
            <a:spLocks noGrp="1"/>
          </p:cNvSpPr>
          <p:nvPr>
            <p:ph idx="1"/>
          </p:nvPr>
        </p:nvSpPr>
        <p:spPr/>
        <p:txBody>
          <a:bodyPr/>
          <a:lstStyle/>
          <a:p>
            <a:r>
              <a:rPr lang="en-US" dirty="0" smtClean="0"/>
              <a:t>The Greco-Roman world</a:t>
            </a:r>
          </a:p>
          <a:p>
            <a:pPr lvl="1"/>
            <a:r>
              <a:rPr lang="en-US" dirty="0" smtClean="0"/>
              <a:t>Paul’s hometown – Tarsus (cf. Acts 21:39)</a:t>
            </a:r>
          </a:p>
          <a:p>
            <a:pPr lvl="1"/>
            <a:r>
              <a:rPr lang="en-US" dirty="0" smtClean="0"/>
              <a:t>Paul’s exposure to the Hellenistic world – rhetoric, the art of letter writing, and his proficiency in Greek</a:t>
            </a:r>
          </a:p>
          <a:p>
            <a:pPr lvl="1"/>
            <a:endParaRPr lang="en-US" dirty="0"/>
          </a:p>
        </p:txBody>
      </p:sp>
    </p:spTree>
    <p:extLst>
      <p:ext uri="{BB962C8B-B14F-4D97-AF65-F5344CB8AC3E}">
        <p14:creationId xmlns:p14="http://schemas.microsoft.com/office/powerpoint/2010/main" val="29637096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endParaRPr lang="en-US">
              <a:latin typeface="Arial" charset="0"/>
            </a:endParaRPr>
          </a:p>
        </p:txBody>
      </p:sp>
      <p:sp>
        <p:nvSpPr>
          <p:cNvPr id="19458" name="Rectangle 3"/>
          <p:cNvSpPr>
            <a:spLocks noGrp="1" noChangeArrowheads="1"/>
          </p:cNvSpPr>
          <p:nvPr>
            <p:ph idx="1"/>
          </p:nvPr>
        </p:nvSpPr>
        <p:spPr/>
        <p:txBody>
          <a:bodyPr/>
          <a:lstStyle/>
          <a:p>
            <a:pPr eaLnBrk="1" hangingPunct="1"/>
            <a:r>
              <a:rPr lang="en-US" b="1">
                <a:latin typeface="Arial" charset="0"/>
              </a:rPr>
              <a:t>ERASTVS. PRO. AED. S. P. STRAVIT</a:t>
            </a:r>
            <a:r>
              <a:rPr lang="en-US">
                <a:latin typeface="Arial" charset="0"/>
              </a:rPr>
              <a:t>, which is an abbreviation of </a:t>
            </a:r>
            <a:r>
              <a:rPr lang="en-US" b="1">
                <a:latin typeface="Arial" charset="0"/>
              </a:rPr>
              <a:t>ERASTUS PRO AEDILITATE SUA PECUNIA STRAVIT</a:t>
            </a:r>
            <a:r>
              <a:rPr lang="en-US">
                <a:latin typeface="Arial" charset="0"/>
              </a:rPr>
              <a:t>. </a:t>
            </a:r>
          </a:p>
          <a:p>
            <a:pPr eaLnBrk="1" hangingPunct="1"/>
            <a:r>
              <a:rPr lang="ja-JP" altLang="en-US">
                <a:latin typeface="Arial" charset="0"/>
              </a:rPr>
              <a:t>“</a:t>
            </a:r>
            <a:r>
              <a:rPr lang="en-US" altLang="ja-JP">
                <a:latin typeface="Arial" charset="0"/>
              </a:rPr>
              <a:t>Erastus, in return for his aedileship, laid this pavement at his own expense</a:t>
            </a:r>
            <a:r>
              <a:rPr lang="ja-JP" altLang="en-US">
                <a:latin typeface="Arial" charset="0"/>
              </a:rPr>
              <a:t>”</a:t>
            </a:r>
            <a:endParaRPr lang="en-US" altLang="ja-JP">
              <a:latin typeface="Arial" charset="0"/>
            </a:endParaRPr>
          </a:p>
          <a:p>
            <a:pPr eaLnBrk="1" hangingPunct="1"/>
            <a:endParaRPr lang="en-US">
              <a:latin typeface="Arial" charset="0"/>
            </a:endParaRPr>
          </a:p>
        </p:txBody>
      </p:sp>
    </p:spTree>
    <p:extLst>
      <p:ext uri="{BB962C8B-B14F-4D97-AF65-F5344CB8AC3E}">
        <p14:creationId xmlns:p14="http://schemas.microsoft.com/office/powerpoint/2010/main" val="39257477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endParaRPr lang="en-US">
              <a:latin typeface="Arial" charset="0"/>
            </a:endParaRPr>
          </a:p>
        </p:txBody>
      </p:sp>
      <p:sp>
        <p:nvSpPr>
          <p:cNvPr id="20482" name="Rectangle 3"/>
          <p:cNvSpPr>
            <a:spLocks noGrp="1" noChangeArrowheads="1"/>
          </p:cNvSpPr>
          <p:nvPr>
            <p:ph idx="1"/>
          </p:nvPr>
        </p:nvSpPr>
        <p:spPr/>
        <p:txBody>
          <a:bodyPr/>
          <a:lstStyle/>
          <a:p>
            <a:pPr eaLnBrk="1" hangingPunct="1"/>
            <a:r>
              <a:rPr lang="en-US">
                <a:latin typeface="Arial" charset="0"/>
              </a:rPr>
              <a:t>Cf. Romans 16:23 </a:t>
            </a:r>
            <a:r>
              <a:rPr lang="ja-JP" altLang="en-US">
                <a:latin typeface="Arial" charset="0"/>
              </a:rPr>
              <a:t>“</a:t>
            </a:r>
            <a:r>
              <a:rPr lang="en-US" altLang="ja-JP">
                <a:latin typeface="Arial" charset="0"/>
              </a:rPr>
              <a:t>Erastus, who is the city's director of public works,…send you their greetings.</a:t>
            </a:r>
            <a:r>
              <a:rPr lang="ja-JP" altLang="en-US">
                <a:latin typeface="Arial" charset="0"/>
              </a:rPr>
              <a:t>”</a:t>
            </a:r>
            <a:endParaRPr lang="en-US" altLang="ja-JP">
              <a:latin typeface="Arial" charset="0"/>
            </a:endParaRPr>
          </a:p>
          <a:p>
            <a:pPr eaLnBrk="1" hangingPunct="1"/>
            <a:r>
              <a:rPr lang="en-US">
                <a:latin typeface="Arial" charset="0"/>
              </a:rPr>
              <a:t>οἰκονόμος – public treasurer</a:t>
            </a:r>
          </a:p>
          <a:p>
            <a:pPr eaLnBrk="1" hangingPunct="1">
              <a:buFont typeface="Wingdings" charset="0"/>
              <a:buNone/>
            </a:pPr>
            <a:endParaRPr lang="en-US">
              <a:latin typeface="Arial" charset="0"/>
            </a:endParaRPr>
          </a:p>
        </p:txBody>
      </p:sp>
    </p:spTree>
    <p:extLst>
      <p:ext uri="{BB962C8B-B14F-4D97-AF65-F5344CB8AC3E}">
        <p14:creationId xmlns:p14="http://schemas.microsoft.com/office/powerpoint/2010/main" val="37106333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 </a:t>
            </a:r>
            <a:r>
              <a:rPr lang="en-US" dirty="0"/>
              <a:t>L</a:t>
            </a:r>
            <a:r>
              <a:rPr lang="en-US" dirty="0" smtClean="0"/>
              <a:t>eaves Corinth</a:t>
            </a:r>
            <a:endParaRPr lang="en-US" dirty="0"/>
          </a:p>
        </p:txBody>
      </p:sp>
      <p:sp>
        <p:nvSpPr>
          <p:cNvPr id="3" name="Content Placeholder 2"/>
          <p:cNvSpPr>
            <a:spLocks noGrp="1"/>
          </p:cNvSpPr>
          <p:nvPr>
            <p:ph idx="1"/>
          </p:nvPr>
        </p:nvSpPr>
        <p:spPr/>
        <p:txBody>
          <a:bodyPr/>
          <a:lstStyle/>
          <a:p>
            <a:r>
              <a:rPr lang="en-US" dirty="0" smtClean="0"/>
              <a:t>Acts 18:18 – sailing from </a:t>
            </a:r>
            <a:r>
              <a:rPr lang="en-US" dirty="0" err="1" smtClean="0"/>
              <a:t>Cenchrea</a:t>
            </a:r>
            <a:r>
              <a:rPr lang="en-US" dirty="0" smtClean="0"/>
              <a:t> to Asia Minor</a:t>
            </a:r>
            <a:endParaRPr lang="en-US" dirty="0"/>
          </a:p>
        </p:txBody>
      </p:sp>
    </p:spTree>
    <p:extLst>
      <p:ext uri="{BB962C8B-B14F-4D97-AF65-F5344CB8AC3E}">
        <p14:creationId xmlns:p14="http://schemas.microsoft.com/office/powerpoint/2010/main" val="27417991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Missionary Journey 2</a:t>
            </a:r>
            <a:endParaRPr lang="en-US" dirty="0"/>
          </a:p>
        </p:txBody>
      </p:sp>
      <p:sp>
        <p:nvSpPr>
          <p:cNvPr id="3" name="Content Placeholder 2"/>
          <p:cNvSpPr>
            <a:spLocks noGrp="1"/>
          </p:cNvSpPr>
          <p:nvPr>
            <p:ph idx="1"/>
          </p:nvPr>
        </p:nvSpPr>
        <p:spPr/>
        <p:txBody>
          <a:bodyPr/>
          <a:lstStyle/>
          <a:p>
            <a:r>
              <a:rPr lang="en-US" dirty="0" smtClean="0"/>
              <a:t>Acts 18:22</a:t>
            </a:r>
            <a:endParaRPr lang="en-US" dirty="0"/>
          </a:p>
        </p:txBody>
      </p:sp>
    </p:spTree>
    <p:extLst>
      <p:ext uri="{BB962C8B-B14F-4D97-AF65-F5344CB8AC3E}">
        <p14:creationId xmlns:p14="http://schemas.microsoft.com/office/powerpoint/2010/main" val="34376100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Revisit all the major cities Paul visited during his 2</a:t>
            </a:r>
            <a:r>
              <a:rPr lang="en-US" baseline="30000" dirty="0" smtClean="0"/>
              <a:t>nd</a:t>
            </a:r>
            <a:r>
              <a:rPr lang="en-US" dirty="0" smtClean="0"/>
              <a:t> Missionary Journey. What are some of the highlights/results of his ministry? </a:t>
            </a:r>
          </a:p>
          <a:p>
            <a:r>
              <a:rPr lang="en-US" dirty="0" smtClean="0"/>
              <a:t>What is the price that Paul paid for his ministry in obedience to the two visions he had (the </a:t>
            </a:r>
            <a:r>
              <a:rPr lang="en-US" dirty="0" err="1" smtClean="0"/>
              <a:t>Macadonian</a:t>
            </a:r>
            <a:r>
              <a:rPr lang="en-US" dirty="0" smtClean="0"/>
              <a:t> vision and the Corinthian vision)?</a:t>
            </a:r>
          </a:p>
          <a:p>
            <a:pPr marL="0" indent="0">
              <a:buNone/>
            </a:pPr>
            <a:endParaRPr lang="en-US" dirty="0"/>
          </a:p>
        </p:txBody>
      </p:sp>
    </p:spTree>
    <p:extLst>
      <p:ext uri="{BB962C8B-B14F-4D97-AF65-F5344CB8AC3E}">
        <p14:creationId xmlns:p14="http://schemas.microsoft.com/office/powerpoint/2010/main" val="3045848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072" y="274637"/>
            <a:ext cx="3318728" cy="4074455"/>
          </a:xfrm>
        </p:spPr>
        <p:txBody>
          <a:bodyPr/>
          <a:lstStyle/>
          <a:p>
            <a:r>
              <a:rPr lang="en-US" dirty="0" smtClean="0"/>
              <a:t>St Paul’s Well at Tarsus</a:t>
            </a: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5143500" cy="6858000"/>
          </a:xfrm>
          <a:prstGeom prst="rect">
            <a:avLst/>
          </a:prstGeom>
        </p:spPr>
      </p:pic>
    </p:spTree>
    <p:extLst>
      <p:ext uri="{BB962C8B-B14F-4D97-AF65-F5344CB8AC3E}">
        <p14:creationId xmlns:p14="http://schemas.microsoft.com/office/powerpoint/2010/main" val="2035968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3770"/>
          </a:xfrm>
        </p:spPr>
        <p:txBody>
          <a:bodyPr/>
          <a:lstStyle/>
          <a:p>
            <a:r>
              <a:rPr lang="en-US" dirty="0" smtClean="0"/>
              <a:t>Ancient Agora in Tarsus</a:t>
            </a:r>
            <a:endParaRPr lang="en-US" dirty="0"/>
          </a:p>
        </p:txBody>
      </p:sp>
    </p:spTree>
    <p:extLst>
      <p:ext uri="{BB962C8B-B14F-4D97-AF65-F5344CB8AC3E}">
        <p14:creationId xmlns:p14="http://schemas.microsoft.com/office/powerpoint/2010/main" val="3242831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World of Paul</a:t>
            </a:r>
            <a:endParaRPr lang="en-US" dirty="0"/>
          </a:p>
        </p:txBody>
      </p:sp>
      <p:sp>
        <p:nvSpPr>
          <p:cNvPr id="3" name="Content Placeholder 2"/>
          <p:cNvSpPr>
            <a:spLocks noGrp="1"/>
          </p:cNvSpPr>
          <p:nvPr>
            <p:ph idx="1"/>
          </p:nvPr>
        </p:nvSpPr>
        <p:spPr/>
        <p:txBody>
          <a:bodyPr>
            <a:normAutofit/>
          </a:bodyPr>
          <a:lstStyle/>
          <a:p>
            <a:r>
              <a:rPr lang="en-US" dirty="0" smtClean="0"/>
              <a:t>The Christian world</a:t>
            </a:r>
          </a:p>
          <a:p>
            <a:pPr lvl="1"/>
            <a:r>
              <a:rPr lang="en-US" dirty="0" smtClean="0"/>
              <a:t>Paul’s Jewish and Greco-Roman world prepared him for his ministry</a:t>
            </a:r>
          </a:p>
          <a:p>
            <a:pPr lvl="1"/>
            <a:r>
              <a:rPr lang="en-US" dirty="0" smtClean="0"/>
              <a:t>Damascus road encounter with the risen Christ (Acts 9)</a:t>
            </a:r>
          </a:p>
          <a:p>
            <a:pPr lvl="1"/>
            <a:r>
              <a:rPr lang="en-US" dirty="0" smtClean="0"/>
              <a:t>Reorientation of his life (Phil 3:7-11)</a:t>
            </a:r>
          </a:p>
          <a:p>
            <a:pPr lvl="1"/>
            <a:r>
              <a:rPr lang="en-US" dirty="0" smtClean="0"/>
              <a:t>Reinterpretation of scripture configured around Jesus the Messiah</a:t>
            </a:r>
            <a:endParaRPr lang="en-US" dirty="0"/>
          </a:p>
        </p:txBody>
      </p:sp>
    </p:spTree>
    <p:extLst>
      <p:ext uri="{BB962C8B-B14F-4D97-AF65-F5344CB8AC3E}">
        <p14:creationId xmlns:p14="http://schemas.microsoft.com/office/powerpoint/2010/main" val="29483629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595</TotalTime>
  <Words>1512</Words>
  <Application>Microsoft Macintosh PowerPoint</Application>
  <PresentationFormat>On-screen Show (4:3)</PresentationFormat>
  <Paragraphs>151</Paragraphs>
  <Slides>64</Slides>
  <Notes>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Acts  &amp;  Paul’s Life and Ministry</vt:lpstr>
      <vt:lpstr>Acts and Paul’s Life</vt:lpstr>
      <vt:lpstr>Acts and Paul’s Life</vt:lpstr>
      <vt:lpstr>Acts and Paul’s Life</vt:lpstr>
      <vt:lpstr>The World of Paul</vt:lpstr>
      <vt:lpstr>The World of Paul</vt:lpstr>
      <vt:lpstr>St Paul’s Well at Tarsus</vt:lpstr>
      <vt:lpstr>Ancient Agora in Tarsus</vt:lpstr>
      <vt:lpstr>The World of Paul</vt:lpstr>
      <vt:lpstr>Discussion</vt:lpstr>
      <vt:lpstr>Acts 7</vt:lpstr>
      <vt:lpstr>Acts 9</vt:lpstr>
      <vt:lpstr>The famous library, Petra</vt:lpstr>
      <vt:lpstr>The Roman Street, Petra, Jordan</vt:lpstr>
      <vt:lpstr>What was Paul doing?</vt:lpstr>
      <vt:lpstr>Acts 9:30</vt:lpstr>
      <vt:lpstr>Antioch</vt:lpstr>
      <vt:lpstr>Modern day Antioch - Antakya</vt:lpstr>
      <vt:lpstr>Antakya:  What happened to the gentile mission headquarters which now has hardly any Christian presence?</vt:lpstr>
      <vt:lpstr>Missionary Journey 1</vt:lpstr>
      <vt:lpstr>PowerPoint Presentation</vt:lpstr>
      <vt:lpstr>Cyprus</vt:lpstr>
      <vt:lpstr>Pisidian Antioch</vt:lpstr>
      <vt:lpstr>Iconium</vt:lpstr>
      <vt:lpstr>Lystra</vt:lpstr>
      <vt:lpstr>Return to Antioch</vt:lpstr>
      <vt:lpstr>Controversy &amp; Conflict</vt:lpstr>
      <vt:lpstr>Discussion: Controversy &amp; Conflict</vt:lpstr>
      <vt:lpstr>Missionary Journey 2</vt:lpstr>
      <vt:lpstr>PowerPoint Presentation</vt:lpstr>
      <vt:lpstr>Second Missionary Journey</vt:lpstr>
      <vt:lpstr>Second Missionary Journey</vt:lpstr>
      <vt:lpstr>Second Missionary Journey</vt:lpstr>
      <vt:lpstr>Macedonian Vision</vt:lpstr>
      <vt:lpstr>Neapolis</vt:lpstr>
      <vt:lpstr>Port of Neapolis today</vt:lpstr>
      <vt:lpstr>PowerPoint Presentation</vt:lpstr>
      <vt:lpstr>Philippi</vt:lpstr>
      <vt:lpstr>Philippi</vt:lpstr>
      <vt:lpstr>Philippi</vt:lpstr>
      <vt:lpstr>Philippi</vt:lpstr>
      <vt:lpstr>Philippi</vt:lpstr>
      <vt:lpstr>Philippi</vt:lpstr>
      <vt:lpstr>Philippi</vt:lpstr>
      <vt:lpstr>PowerPoint Presentation</vt:lpstr>
      <vt:lpstr>Philippi</vt:lpstr>
      <vt:lpstr>Thessolonica</vt:lpstr>
      <vt:lpstr>PowerPoint Presentation</vt:lpstr>
      <vt:lpstr>PowerPoint Presentation</vt:lpstr>
      <vt:lpstr>Berea</vt:lpstr>
      <vt:lpstr>Athens</vt:lpstr>
      <vt:lpstr>PowerPoint Presentation</vt:lpstr>
      <vt:lpstr>PowerPoint Presentation</vt:lpstr>
      <vt:lpstr>PowerPoint Presentation</vt:lpstr>
      <vt:lpstr>PowerPoint Presentation</vt:lpstr>
      <vt:lpstr>Corinth</vt:lpstr>
      <vt:lpstr>Corinth</vt:lpstr>
      <vt:lpstr>Corinth</vt:lpstr>
      <vt:lpstr>Erastus Inscription</vt:lpstr>
      <vt:lpstr>PowerPoint Presentation</vt:lpstr>
      <vt:lpstr>PowerPoint Presentation</vt:lpstr>
      <vt:lpstr>Paul Leaves Corinth</vt:lpstr>
      <vt:lpstr>End of Missionary Journey 2</vt:lpstr>
      <vt:lpstr>Discussion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Dating of Paul’s Letters</dc:title>
  <dc:subject/>
  <dc:creator>Kar Yong Lim</dc:creator>
  <cp:keywords/>
  <dc:description/>
  <cp:lastModifiedBy>Kar Yong Lim</cp:lastModifiedBy>
  <cp:revision>79</cp:revision>
  <dcterms:created xsi:type="dcterms:W3CDTF">2012-11-02T03:39:53Z</dcterms:created>
  <dcterms:modified xsi:type="dcterms:W3CDTF">2016-06-14T02:58:25Z</dcterms:modified>
  <cp:category/>
</cp:coreProperties>
</file>