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43"/>
  </p:notesMasterIdLst>
  <p:handoutMasterIdLst>
    <p:handoutMasterId r:id="rId44"/>
  </p:handoutMasterIdLst>
  <p:sldIdLst>
    <p:sldId id="261" r:id="rId2"/>
    <p:sldId id="294" r:id="rId3"/>
    <p:sldId id="295" r:id="rId4"/>
    <p:sldId id="262" r:id="rId5"/>
    <p:sldId id="319" r:id="rId6"/>
    <p:sldId id="397" r:id="rId7"/>
    <p:sldId id="320" r:id="rId8"/>
    <p:sldId id="396" r:id="rId9"/>
    <p:sldId id="291" r:id="rId10"/>
    <p:sldId id="446" r:id="rId11"/>
    <p:sldId id="447" r:id="rId12"/>
    <p:sldId id="448" r:id="rId13"/>
    <p:sldId id="449" r:id="rId14"/>
    <p:sldId id="445" r:id="rId15"/>
    <p:sldId id="321" r:id="rId16"/>
    <p:sldId id="322" r:id="rId17"/>
    <p:sldId id="450" r:id="rId18"/>
    <p:sldId id="265" r:id="rId19"/>
    <p:sldId id="323" r:id="rId20"/>
    <p:sldId id="324" r:id="rId21"/>
    <p:sldId id="325" r:id="rId22"/>
    <p:sldId id="326" r:id="rId23"/>
    <p:sldId id="327" r:id="rId24"/>
    <p:sldId id="328" r:id="rId25"/>
    <p:sldId id="330" r:id="rId26"/>
    <p:sldId id="329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98" r:id="rId35"/>
    <p:sldId id="338" r:id="rId36"/>
    <p:sldId id="339" r:id="rId37"/>
    <p:sldId id="346" r:id="rId38"/>
    <p:sldId id="347" r:id="rId39"/>
    <p:sldId id="348" r:id="rId40"/>
    <p:sldId id="343" r:id="rId41"/>
    <p:sldId id="451" r:id="rId42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72" autoAdjust="0"/>
  </p:normalViewPr>
  <p:slideViewPr>
    <p:cSldViewPr>
      <p:cViewPr varScale="1">
        <p:scale>
          <a:sx n="79" d="100"/>
          <a:sy n="79" d="100"/>
        </p:scale>
        <p:origin x="-1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81520-350F-47A8-B73A-1E1F92C466E1}" type="datetimeFigureOut">
              <a:rPr lang="en-US" smtClean="0"/>
              <a:pPr/>
              <a:t>3/6/16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5F54A-A832-4BE2-B5C8-8578C6FACD4C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5801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528BE-6607-44E7-981E-F556321B2EFA}" type="datetimeFigureOut">
              <a:rPr lang="en-US" smtClean="0"/>
              <a:pPr/>
              <a:t>3/6/16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8B9ED-614E-4EE6-8096-62DC17646C83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6809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8C15-AF47-4220-B8C3-03A292256B60}" type="datetimeFigureOut">
              <a:rPr lang="en-US" smtClean="0"/>
              <a:pPr/>
              <a:t>3/6/16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792-E72C-4558-9530-D3A741D956C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8886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8C15-AF47-4220-B8C3-03A292256B60}" type="datetimeFigureOut">
              <a:rPr lang="en-US" smtClean="0"/>
              <a:pPr/>
              <a:t>3/6/16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792-E72C-4558-9530-D3A741D956C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4506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8C15-AF47-4220-B8C3-03A292256B60}" type="datetimeFigureOut">
              <a:rPr lang="en-US" smtClean="0"/>
              <a:pPr/>
              <a:t>3/6/16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792-E72C-4558-9530-D3A741D956C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824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8C15-AF47-4220-B8C3-03A292256B60}" type="datetimeFigureOut">
              <a:rPr lang="en-US" smtClean="0"/>
              <a:pPr/>
              <a:t>3/6/16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792-E72C-4558-9530-D3A741D956C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6028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8C15-AF47-4220-B8C3-03A292256B60}" type="datetimeFigureOut">
              <a:rPr lang="en-US" smtClean="0"/>
              <a:pPr/>
              <a:t>3/6/16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792-E72C-4558-9530-D3A741D956C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204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8C15-AF47-4220-B8C3-03A292256B60}" type="datetimeFigureOut">
              <a:rPr lang="en-US" smtClean="0"/>
              <a:pPr/>
              <a:t>3/6/16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792-E72C-4558-9530-D3A741D956C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803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8C15-AF47-4220-B8C3-03A292256B60}" type="datetimeFigureOut">
              <a:rPr lang="en-US" smtClean="0"/>
              <a:pPr/>
              <a:t>3/6/16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792-E72C-4558-9530-D3A741D956C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4645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8C15-AF47-4220-B8C3-03A292256B60}" type="datetimeFigureOut">
              <a:rPr lang="en-US" smtClean="0"/>
              <a:pPr/>
              <a:t>3/6/16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792-E72C-4558-9530-D3A741D956C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4583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8C15-AF47-4220-B8C3-03A292256B60}" type="datetimeFigureOut">
              <a:rPr lang="en-US" smtClean="0"/>
              <a:pPr/>
              <a:t>3/6/16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792-E72C-4558-9530-D3A741D956C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176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8C15-AF47-4220-B8C3-03A292256B60}" type="datetimeFigureOut">
              <a:rPr lang="en-US" smtClean="0"/>
              <a:pPr/>
              <a:t>3/6/16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792-E72C-4558-9530-D3A741D956C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958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8C15-AF47-4220-B8C3-03A292256B60}" type="datetimeFigureOut">
              <a:rPr lang="en-US" smtClean="0"/>
              <a:pPr/>
              <a:t>3/6/16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792-E72C-4558-9530-D3A741D956C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5069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48C15-AF47-4220-B8C3-03A292256B60}" type="datetimeFigureOut">
              <a:rPr lang="en-US" smtClean="0"/>
              <a:pPr/>
              <a:t>3/6/16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BF792-E72C-4558-9530-D3A741D956C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542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ctrTitle"/>
          </p:nvPr>
        </p:nvSpPr>
        <p:spPr>
          <a:xfrm>
            <a:off x="0" y="4005064"/>
            <a:ext cx="6516216" cy="28529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NT SURVEY/INTRODUCTION 1:</a:t>
            </a:r>
            <a:br>
              <a:rPr lang="en-US" sz="4000" dirty="0" smtClean="0"/>
            </a:br>
            <a:r>
              <a:rPr lang="en-US" sz="4000" dirty="0" smtClean="0"/>
              <a:t>EVENTS AND IDEAS THAT SHAPED </a:t>
            </a:r>
            <a:br>
              <a:rPr lang="en-US" sz="4000" dirty="0" smtClean="0"/>
            </a:br>
            <a:r>
              <a:rPr lang="en-US" sz="4000" dirty="0" smtClean="0"/>
              <a:t>THE NT WORLD</a:t>
            </a:r>
            <a:br>
              <a:rPr lang="en-US" sz="4000" dirty="0" smtClean="0"/>
            </a:br>
            <a:r>
              <a:rPr lang="en-US" sz="2400" dirty="0" smtClean="0"/>
              <a:t>by Rev </a:t>
            </a:r>
            <a:r>
              <a:rPr lang="en-US" sz="2400" dirty="0" err="1" smtClean="0"/>
              <a:t>Dr</a:t>
            </a:r>
            <a:r>
              <a:rPr lang="en-US" sz="2400" dirty="0" smtClean="0"/>
              <a:t> Lim Kar Yong</a:t>
            </a:r>
            <a:endParaRPr lang="en-MY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244" y="0"/>
            <a:ext cx="6530524" cy="4077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0646" y="7670"/>
            <a:ext cx="2666311" cy="4933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OT Left </a:t>
            </a:r>
            <a:r>
              <a:rPr lang="en-US" dirty="0"/>
              <a:t>U</a:t>
            </a:r>
            <a:r>
              <a:rPr lang="en-US" dirty="0" smtClean="0"/>
              <a:t>s:</a:t>
            </a:r>
            <a:br>
              <a:rPr lang="en-US" dirty="0" smtClean="0"/>
            </a:br>
            <a:r>
              <a:rPr lang="en-US" dirty="0" smtClean="0"/>
              <a:t>The Exile and the Return from the Exile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3538736" cy="46805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Political background: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By the rivers of Babylon, we lay down and wept…how shall we sing the Lord’s song in a strange land?</a:t>
            </a:r>
          </a:p>
          <a:p>
            <a:endParaRPr lang="en-MY" dirty="0"/>
          </a:p>
        </p:txBody>
      </p:sp>
      <p:pic>
        <p:nvPicPr>
          <p:cNvPr id="4" name="Picture 3" descr="babylonian-captu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78" y="1916832"/>
            <a:ext cx="489454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8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OT Left </a:t>
            </a:r>
            <a:r>
              <a:rPr lang="en-US" dirty="0"/>
              <a:t>U</a:t>
            </a:r>
            <a:r>
              <a:rPr lang="en-US" dirty="0" smtClean="0"/>
              <a:t>s:</a:t>
            </a:r>
            <a:br>
              <a:rPr lang="en-US" dirty="0" smtClean="0"/>
            </a:br>
            <a:r>
              <a:rPr lang="en-US" dirty="0" smtClean="0"/>
              <a:t>The Exile and the Return from the Exile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Political background: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Learning to live in Exile (the diaspora)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Renewed focus on the Law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Origins of the synagogues?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“Seek the welfare of the city…” (</a:t>
            </a:r>
            <a:r>
              <a:rPr lang="en-US" dirty="0" err="1" smtClean="0"/>
              <a:t>Jer</a:t>
            </a:r>
            <a:r>
              <a:rPr lang="en-US" dirty="0" smtClean="0"/>
              <a:t> 29:7)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dirty="0" smtClean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4057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OT Left </a:t>
            </a:r>
            <a:r>
              <a:rPr lang="en-US" dirty="0"/>
              <a:t>U</a:t>
            </a:r>
            <a:r>
              <a:rPr lang="en-US" dirty="0" smtClean="0"/>
              <a:t>s:</a:t>
            </a:r>
            <a:br>
              <a:rPr lang="en-US" dirty="0" smtClean="0"/>
            </a:br>
            <a:r>
              <a:rPr lang="en-US" dirty="0" smtClean="0"/>
              <a:t>The Exile and the Return from the Exile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Political background: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Return to the LAND –  </a:t>
            </a:r>
            <a:r>
              <a:rPr lang="en-US" dirty="0"/>
              <a:t>under the </a:t>
            </a:r>
            <a:r>
              <a:rPr lang="en-US" dirty="0" smtClean="0"/>
              <a:t>Persian </a:t>
            </a:r>
            <a:r>
              <a:rPr lang="en-US" dirty="0"/>
              <a:t>ruler Darius </a:t>
            </a:r>
            <a:r>
              <a:rPr lang="en-US" dirty="0" err="1"/>
              <a:t>Hystaspes</a:t>
            </a:r>
            <a:r>
              <a:rPr lang="en-US" dirty="0"/>
              <a:t> I (522-486 </a:t>
            </a:r>
            <a:r>
              <a:rPr lang="en-US" dirty="0" smtClean="0"/>
              <a:t>BCE)</a:t>
            </a:r>
            <a:r>
              <a:rPr lang="en-US" dirty="0"/>
              <a:t>.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The HOPE for a king (</a:t>
            </a:r>
            <a:r>
              <a:rPr lang="en-US" dirty="0" err="1" smtClean="0"/>
              <a:t>Zerubbabel</a:t>
            </a:r>
            <a:r>
              <a:rPr lang="en-US" dirty="0" smtClean="0"/>
              <a:t>, governor of Jerusalem): “the righteous branch” – see Ezra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rebuilding of Jerusalem and the temple (Nehemiah Haggai)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Renewed emphasis on holiness, purity, obedience (Ezra)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 marL="914400" lvl="2" indent="0">
              <a:lnSpc>
                <a:spcPct val="90000"/>
              </a:lnSpc>
              <a:buNone/>
            </a:pPr>
            <a:endParaRPr lang="en-US" dirty="0" smtClean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3066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OT Left </a:t>
            </a:r>
            <a:r>
              <a:rPr lang="en-US" dirty="0"/>
              <a:t>U</a:t>
            </a:r>
            <a:r>
              <a:rPr lang="en-US" dirty="0" smtClean="0"/>
              <a:t>s:</a:t>
            </a:r>
            <a:br>
              <a:rPr lang="en-US" dirty="0" smtClean="0"/>
            </a:br>
            <a:r>
              <a:rPr lang="en-US" dirty="0" smtClean="0"/>
              <a:t>The Exile and the Return from the Exile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1844824"/>
            <a:ext cx="3318116" cy="42813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Political background: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Second Temple Judaism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 marL="914400" lvl="2" indent="0">
              <a:lnSpc>
                <a:spcPct val="90000"/>
              </a:lnSpc>
              <a:buNone/>
            </a:pPr>
            <a:endParaRPr lang="en-US" dirty="0" smtClean="0"/>
          </a:p>
          <a:p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44824"/>
            <a:ext cx="5724129" cy="442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8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OT Left </a:t>
            </a:r>
            <a:r>
              <a:rPr lang="en-US" dirty="0"/>
              <a:t>U</a:t>
            </a:r>
            <a:r>
              <a:rPr lang="en-US" dirty="0" smtClean="0"/>
              <a:t>s:</a:t>
            </a:r>
            <a:br>
              <a:rPr lang="en-US" dirty="0" smtClean="0"/>
            </a:br>
            <a:r>
              <a:rPr lang="en-US" dirty="0" smtClean="0"/>
              <a:t>The Exile and the Return from the Exile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Some FACTS: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Relatively few Jews did return – most remain in the Mediterranean world and Egypt </a:t>
            </a:r>
            <a:r>
              <a:rPr lang="en-US" dirty="0" smtClean="0">
                <a:sym typeface="Wingdings"/>
              </a:rPr>
              <a:t> diaspora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Rebuilding of the temple was slow – see Ezra-Nehemiah; Haggai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8399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Some FACTS: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Returning Jews subject to Persian rule, Greeks and Romans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There remains no independence – looking forward to the restoration of the glorious Davidic kingdom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Jews struggling to maintain their religious and social identity</a:t>
            </a: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Where OT Left Us:</a:t>
            </a:r>
            <a:br>
              <a:rPr lang="en-US" dirty="0" smtClean="0"/>
            </a:br>
            <a:r>
              <a:rPr lang="en-US" dirty="0" smtClean="0"/>
              <a:t>The Exile and the Return from the Exile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5806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OT Left Us:</a:t>
            </a:r>
            <a:br>
              <a:rPr lang="en-US" dirty="0" smtClean="0"/>
            </a:br>
            <a:r>
              <a:rPr lang="en-US" dirty="0" smtClean="0"/>
              <a:t>The Exile and the Return from the Exile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Questions: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Where is the Land promised to us?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 we worship God without the Temple?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How can God be sovereign if we are still under the domination of foreign powers?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4070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OT Left Us:</a:t>
            </a:r>
            <a:br>
              <a:rPr lang="en-US" dirty="0" smtClean="0"/>
            </a:br>
            <a:r>
              <a:rPr lang="en-US" dirty="0" smtClean="0"/>
              <a:t>The Exile and the Return from the Exile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Political Background - Hellenistic Period (331-167BCE):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Alexander the Great (331-323BCE)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Ptolemies</a:t>
            </a:r>
            <a:r>
              <a:rPr lang="en-US" dirty="0" smtClean="0"/>
              <a:t> (323-198BCE)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Seleucids (198-167BCE) </a:t>
            </a:r>
            <a:r>
              <a:rPr lang="en-US" dirty="0" smtClean="0">
                <a:sym typeface="Wingdings"/>
              </a:rPr>
              <a:t> tumultuous time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8668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Desecration of the Temple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/>
          <a:lstStyle/>
          <a:p>
            <a:r>
              <a:rPr lang="en-US" dirty="0" smtClean="0"/>
              <a:t>Antiochus </a:t>
            </a:r>
            <a:r>
              <a:rPr lang="en-US" dirty="0" err="1" smtClean="0"/>
              <a:t>Epiphanes</a:t>
            </a:r>
            <a:endParaRPr lang="en-US" dirty="0" smtClean="0"/>
          </a:p>
          <a:p>
            <a:r>
              <a:rPr lang="en-US" dirty="0" smtClean="0"/>
              <a:t>1 Maccabees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131896"/>
            <a:ext cx="5544617" cy="2809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5085184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Zeus (King of the Gods) enthroned, carrying Nike (Victory). The legend reads: ‘King Antiochus </a:t>
            </a:r>
            <a:r>
              <a:rPr lang="en-US" sz="2400" dirty="0" err="1" smtClean="0"/>
              <a:t>Epiphanes</a:t>
            </a:r>
            <a:r>
              <a:rPr lang="en-US" sz="2400" dirty="0" smtClean="0"/>
              <a:t> (God Manifest), bearing victory’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Maccabees 1:10-15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wicked ruler Antiochus </a:t>
            </a:r>
            <a:r>
              <a:rPr lang="en-US" dirty="0" err="1"/>
              <a:t>Epiphanes</a:t>
            </a:r>
            <a:r>
              <a:rPr lang="en-US" dirty="0"/>
              <a:t>, son of King Antiochus the Third of Syria, was a descendant of one of Alexander's generals. Antiochus </a:t>
            </a:r>
            <a:r>
              <a:rPr lang="en-US" dirty="0" err="1"/>
              <a:t>Epiphanes</a:t>
            </a:r>
            <a:r>
              <a:rPr lang="en-US" dirty="0"/>
              <a:t> had been a hostage in Rome before he became king of Syria in the year </a:t>
            </a:r>
            <a:r>
              <a:rPr lang="en-US" dirty="0" smtClean="0"/>
              <a:t>137</a:t>
            </a:r>
            <a:r>
              <a:rPr lang="en-US" dirty="0"/>
              <a:t> </a:t>
            </a:r>
            <a:r>
              <a:rPr lang="en-US" dirty="0" smtClean="0"/>
              <a:t>(175 BCE). At </a:t>
            </a:r>
            <a:r>
              <a:rPr lang="en-US" dirty="0"/>
              <a:t>that time there appeared in the land of Israel a group of traitorous Jews who had no regard for the Law and who had a bad influence on many of our people. They said, </a:t>
            </a:r>
          </a:p>
        </p:txBody>
      </p:sp>
    </p:spTree>
    <p:extLst>
      <p:ext uri="{BB962C8B-B14F-4D97-AF65-F5344CB8AC3E}">
        <p14:creationId xmlns:p14="http://schemas.microsoft.com/office/powerpoint/2010/main" val="288571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World of the New Testament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Melting pot of:</a:t>
            </a:r>
          </a:p>
          <a:p>
            <a:pPr lvl="1"/>
            <a:r>
              <a:rPr lang="en-US" dirty="0" smtClean="0"/>
              <a:t>The Jewish world</a:t>
            </a:r>
          </a:p>
          <a:p>
            <a:pPr lvl="1"/>
            <a:r>
              <a:rPr lang="en-US" dirty="0" smtClean="0"/>
              <a:t>The Greco-Roman world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501" y="1268760"/>
            <a:ext cx="4107499" cy="3888432"/>
          </a:xfrm>
          <a:prstGeom prst="rect">
            <a:avLst/>
          </a:prstGeom>
        </p:spPr>
      </p:pic>
      <p:pic>
        <p:nvPicPr>
          <p:cNvPr id="5" name="Picture 4" descr="110_109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3429001"/>
            <a:ext cx="4610933" cy="345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Maccabees 1:10-15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Let's come to terms with the Gentiles, for our refusal to associate with them has brought us nothing but trouble</a:t>
            </a:r>
            <a:r>
              <a:rPr lang="en-US" dirty="0" smtClean="0"/>
              <a:t>. </a:t>
            </a:r>
            <a:r>
              <a:rPr lang="en-US" dirty="0"/>
              <a:t>This proposal appealed to many people</a:t>
            </a:r>
            <a:r>
              <a:rPr lang="en-US" dirty="0" smtClean="0"/>
              <a:t>, </a:t>
            </a:r>
            <a:r>
              <a:rPr lang="en-US" dirty="0"/>
              <a:t>and some of them became so enthusiastic about it that they went to the king and received from him permission to follow Gentile </a:t>
            </a:r>
            <a:r>
              <a:rPr lang="en-US" dirty="0" smtClean="0"/>
              <a:t>customs.</a:t>
            </a:r>
            <a:r>
              <a:rPr lang="en-US" b="1" dirty="0"/>
              <a:t> </a:t>
            </a:r>
            <a:r>
              <a:rPr lang="en-US" u="sng" dirty="0" smtClean="0"/>
              <a:t>They </a:t>
            </a:r>
            <a:r>
              <a:rPr lang="en-US" u="sng" dirty="0"/>
              <a:t>built in Jerusalem a stadium like those in the Greek </a:t>
            </a:r>
            <a:r>
              <a:rPr lang="en-US" u="sng" dirty="0" smtClean="0"/>
              <a:t>cities</a:t>
            </a:r>
            <a:r>
              <a:rPr lang="en-US" dirty="0" smtClean="0"/>
              <a:t>.</a:t>
            </a:r>
            <a:r>
              <a:rPr lang="en-US" b="1" dirty="0"/>
              <a:t> </a:t>
            </a:r>
            <a:r>
              <a:rPr lang="en-US" dirty="0" smtClean="0"/>
              <a:t>They </a:t>
            </a:r>
            <a:r>
              <a:rPr lang="en-US" dirty="0"/>
              <a:t>had </a:t>
            </a:r>
            <a:r>
              <a:rPr lang="en-US" u="sng" dirty="0"/>
              <a:t>surgery performed to hide their circumcision</a:t>
            </a:r>
            <a:r>
              <a:rPr lang="en-US" dirty="0"/>
              <a:t>, </a:t>
            </a:r>
            <a:r>
              <a:rPr lang="en-US" u="sng" dirty="0"/>
              <a:t>abandoned the holy covenant</a:t>
            </a:r>
            <a:r>
              <a:rPr lang="en-US" dirty="0"/>
              <a:t>, started </a:t>
            </a:r>
            <a:r>
              <a:rPr lang="en-US" u="sng" dirty="0"/>
              <a:t>associating </a:t>
            </a:r>
            <a:r>
              <a:rPr lang="en-US" u="sng" dirty="0" smtClean="0"/>
              <a:t>with </a:t>
            </a:r>
            <a:r>
              <a:rPr lang="en-US" u="sng" dirty="0"/>
              <a:t>Gentiles</a:t>
            </a:r>
            <a:r>
              <a:rPr lang="en-US" dirty="0"/>
              <a:t>, and did all sorts of other evil things.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8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Maccabees 1:20-25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the year </a:t>
            </a:r>
            <a:r>
              <a:rPr lang="en-US" dirty="0" smtClean="0"/>
              <a:t>143 (169BCE), </a:t>
            </a:r>
            <a:r>
              <a:rPr lang="en-US" dirty="0"/>
              <a:t>after the conquest of Egypt, Antiochus marched with a great army against the land of Israel and the city of Jerusalem</a:t>
            </a:r>
            <a:r>
              <a:rPr lang="en-US" dirty="0" smtClean="0"/>
              <a:t>. </a:t>
            </a:r>
            <a:r>
              <a:rPr lang="en-US" dirty="0"/>
              <a:t>In his arrogance, he </a:t>
            </a:r>
            <a:r>
              <a:rPr lang="en-US" u="sng" dirty="0"/>
              <a:t>entered the Temple and took away the gold altar, the lampstand with all its equipment</a:t>
            </a:r>
            <a:r>
              <a:rPr lang="en-US" u="sng" dirty="0" smtClean="0"/>
              <a:t>, </a:t>
            </a:r>
            <a:r>
              <a:rPr lang="en-US" u="sng" dirty="0"/>
              <a:t>the table for the bread offered to the Lord, the cups and bowls, the gold fire pans, the curtain, and the crowns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51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Maccabees 1:20-25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 </a:t>
            </a:r>
            <a:r>
              <a:rPr lang="en-US" dirty="0"/>
              <a:t>also </a:t>
            </a:r>
            <a:r>
              <a:rPr lang="en-US" u="sng" dirty="0"/>
              <a:t>stripped all the gold from the front of the </a:t>
            </a:r>
            <a:r>
              <a:rPr lang="en-US" u="sng" dirty="0" smtClean="0"/>
              <a:t>Temple </a:t>
            </a:r>
            <a:r>
              <a:rPr lang="en-US" u="sng" dirty="0"/>
              <a:t>and carried off the silver and gold and everything else of value, including all the treasures that he could find stored there</a:t>
            </a:r>
            <a:r>
              <a:rPr lang="en-US" dirty="0" smtClean="0"/>
              <a:t>. </a:t>
            </a:r>
            <a:r>
              <a:rPr lang="en-US" dirty="0"/>
              <a:t>Then he took it all to his own country. He had also murdered many people and boasted arrogantly about it</a:t>
            </a:r>
            <a:r>
              <a:rPr lang="en-US" dirty="0" smtClean="0"/>
              <a:t>. </a:t>
            </a:r>
            <a:r>
              <a:rPr lang="en-US" dirty="0"/>
              <a:t>There was great mourning everywhere in the land of Israel.</a:t>
            </a:r>
          </a:p>
        </p:txBody>
      </p:sp>
    </p:spTree>
    <p:extLst>
      <p:ext uri="{BB962C8B-B14F-4D97-AF65-F5344CB8AC3E}">
        <p14:creationId xmlns:p14="http://schemas.microsoft.com/office/powerpoint/2010/main" val="242242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Maccabees 1:29-40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</a:t>
            </a:r>
            <a:r>
              <a:rPr lang="en-US" dirty="0"/>
              <a:t>years later Antiochus sent a large army from </a:t>
            </a:r>
            <a:r>
              <a:rPr lang="en-US" dirty="0" err="1" smtClean="0"/>
              <a:t>Mysia</a:t>
            </a:r>
            <a:r>
              <a:rPr lang="en-US" dirty="0" smtClean="0"/>
              <a:t> </a:t>
            </a:r>
            <a:r>
              <a:rPr lang="en-US" dirty="0"/>
              <a:t>against the towns of Judea. When the soldiers entered Jerusalem</a:t>
            </a:r>
            <a:r>
              <a:rPr lang="en-US" dirty="0" smtClean="0"/>
              <a:t>, </a:t>
            </a:r>
            <a:r>
              <a:rPr lang="en-US" dirty="0"/>
              <a:t>their commander spoke to the people, offering them terms of peace and </a:t>
            </a:r>
            <a:r>
              <a:rPr lang="en-US" u="sng" dirty="0"/>
              <a:t>completely deceiving them</a:t>
            </a:r>
            <a:r>
              <a:rPr lang="en-US" dirty="0"/>
              <a:t>. Then he suddenly </a:t>
            </a:r>
            <a:r>
              <a:rPr lang="en-US" u="sng" dirty="0"/>
              <a:t>launched a fierce attack </a:t>
            </a:r>
            <a:r>
              <a:rPr lang="en-US" dirty="0"/>
              <a:t>on the city, dealing it a major blow and killing many of the people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3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Maccabees 1:29-40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He </a:t>
            </a:r>
            <a:r>
              <a:rPr lang="en-US" u="sng" dirty="0"/>
              <a:t>plundered the city, set it on fire, and tore down its buildings and walls</a:t>
            </a:r>
            <a:r>
              <a:rPr lang="en-US" dirty="0" smtClean="0"/>
              <a:t>. </a:t>
            </a:r>
            <a:r>
              <a:rPr lang="en-US" dirty="0"/>
              <a:t>He and his army </a:t>
            </a:r>
            <a:r>
              <a:rPr lang="en-US" u="sng" dirty="0"/>
              <a:t>took the women and children as prisoners </a:t>
            </a:r>
            <a:r>
              <a:rPr lang="en-US" dirty="0"/>
              <a:t>and seized the cattle</a:t>
            </a:r>
            <a:r>
              <a:rPr lang="en-US" dirty="0" smtClean="0"/>
              <a:t>.</a:t>
            </a:r>
            <a:r>
              <a:rPr lang="en-US" dirty="0"/>
              <a:t> Then Antiochus and his forces built high walls and strong towers in the area north of the Temple, turning it into a fort</a:t>
            </a:r>
            <a:r>
              <a:rPr lang="en-US" dirty="0" smtClean="0"/>
              <a:t>. </a:t>
            </a:r>
            <a:r>
              <a:rPr lang="en-US" dirty="0"/>
              <a:t>They brought in a group of </a:t>
            </a:r>
            <a:r>
              <a:rPr lang="en-US" u="sng" dirty="0"/>
              <a:t>traitorous Jews </a:t>
            </a:r>
            <a:r>
              <a:rPr lang="en-US" dirty="0"/>
              <a:t>and installed them there</a:t>
            </a:r>
            <a:r>
              <a:rPr lang="en-US" dirty="0" smtClean="0"/>
              <a:t>. </a:t>
            </a:r>
            <a:r>
              <a:rPr lang="en-US" dirty="0"/>
              <a:t>They also brought in arms and supplies and stored in the fort all the loot that they had taken in Jerusalem. This fort became a great threat to the city.</a:t>
            </a:r>
          </a:p>
        </p:txBody>
      </p:sp>
    </p:spTree>
    <p:extLst>
      <p:ext uri="{BB962C8B-B14F-4D97-AF65-F5344CB8AC3E}">
        <p14:creationId xmlns:p14="http://schemas.microsoft.com/office/powerpoint/2010/main" val="260694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Maccabees 1:29-40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fort was a threat to the Temple,     a constant, evil menace for Israel.  </a:t>
            </a:r>
            <a:r>
              <a:rPr lang="en-US" dirty="0" smtClean="0"/>
              <a:t>Innocent </a:t>
            </a:r>
            <a:r>
              <a:rPr lang="en-US" dirty="0"/>
              <a:t>people were murdered around the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altar</a:t>
            </a:r>
            <a:r>
              <a:rPr lang="en-US" dirty="0"/>
              <a:t>;     the Holy Place was defiled by murderers.  </a:t>
            </a:r>
            <a:r>
              <a:rPr lang="en-US" dirty="0" smtClean="0"/>
              <a:t>The </a:t>
            </a:r>
            <a:r>
              <a:rPr lang="en-US" dirty="0"/>
              <a:t>people of Jerusalem fled in fear,     and the city became </a:t>
            </a:r>
            <a:r>
              <a:rPr lang="en-US" u="sng" dirty="0"/>
              <a:t>a colony of foreigners</a:t>
            </a:r>
            <a:r>
              <a:rPr lang="en-US" dirty="0"/>
              <a:t>.     Jerusalem was foreign to its own people,     who had been forced to abandon the city.</a:t>
            </a:r>
          </a:p>
        </p:txBody>
      </p:sp>
    </p:spTree>
    <p:extLst>
      <p:ext uri="{BB962C8B-B14F-4D97-AF65-F5344CB8AC3E}">
        <p14:creationId xmlns:p14="http://schemas.microsoft.com/office/powerpoint/2010/main" val="412449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Maccabees 1:29-40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Her </a:t>
            </a:r>
            <a:r>
              <a:rPr lang="en-US" dirty="0"/>
              <a:t>Temple was as </a:t>
            </a:r>
            <a:r>
              <a:rPr lang="en-US" u="sng" dirty="0"/>
              <a:t>empty as a wilderness</a:t>
            </a:r>
            <a:r>
              <a:rPr lang="en-US" dirty="0"/>
              <a:t>;     her festivals were turned into days of </a:t>
            </a:r>
            <a:r>
              <a:rPr lang="en-US" dirty="0" smtClean="0"/>
              <a:t>	mourning</a:t>
            </a:r>
            <a:r>
              <a:rPr lang="en-US" dirty="0"/>
              <a:t>,     her Sabbath joy into shame.     Her honor became an object of ridicule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Her </a:t>
            </a:r>
            <a:r>
              <a:rPr lang="en-US" u="sng" dirty="0"/>
              <a:t>shame was as great as her former glory</a:t>
            </a:r>
            <a:r>
              <a:rPr lang="en-US" dirty="0"/>
              <a:t>,     and her pride was turned into </a:t>
            </a:r>
            <a:r>
              <a:rPr lang="en-US" dirty="0" smtClean="0"/>
              <a:t>deepest </a:t>
            </a:r>
          </a:p>
          <a:p>
            <a:pPr marL="0" indent="0">
              <a:buNone/>
            </a:pPr>
            <a:r>
              <a:rPr lang="en-US" dirty="0" smtClean="0"/>
              <a:t>   mourning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24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Maccabees 1:41-63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Antiochus </a:t>
            </a:r>
            <a:r>
              <a:rPr lang="en-US" dirty="0"/>
              <a:t>now issued a </a:t>
            </a:r>
            <a:r>
              <a:rPr lang="en-US" u="sng" dirty="0"/>
              <a:t>decree</a:t>
            </a:r>
            <a:r>
              <a:rPr lang="en-US" dirty="0"/>
              <a:t> that all nations in his empire should abandon their own customs and become </a:t>
            </a:r>
            <a:r>
              <a:rPr lang="en-US" u="sng" dirty="0"/>
              <a:t>one people</a:t>
            </a:r>
            <a:r>
              <a:rPr lang="en-US" dirty="0"/>
              <a:t>. All the Gentiles and even many of the Israelites submitted to this decree. They </a:t>
            </a:r>
            <a:r>
              <a:rPr lang="en-US" u="sng" dirty="0"/>
              <a:t>adopted the official pagan religion, offered sacrifices to idols, and no longer observed the Sabbath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3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Maccabees 1:41-63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king also sent messengers with a decree to Jerusalem and all the towns of Judea, ordering the people to </a:t>
            </a:r>
            <a:r>
              <a:rPr lang="en-US" u="sng" dirty="0"/>
              <a:t>follow customs that were foreign to the country</a:t>
            </a:r>
            <a:r>
              <a:rPr lang="en-US" dirty="0"/>
              <a:t>. He ordered them </a:t>
            </a:r>
            <a:r>
              <a:rPr lang="en-US" u="sng" dirty="0"/>
              <a:t>not to offer burnt offerings, grain offerings, or wine offerings in the Temple, and commanded them to treat Sabbaths and festivals as ordinary work days</a:t>
            </a:r>
            <a:r>
              <a:rPr lang="en-US" u="sng" dirty="0" smtClean="0"/>
              <a:t>. They </a:t>
            </a:r>
            <a:r>
              <a:rPr lang="en-US" u="sng" dirty="0"/>
              <a:t>were even ordered to defile the Temple and the holy things in </a:t>
            </a:r>
            <a:r>
              <a:rPr lang="en-US" u="sng" dirty="0" smtClean="0"/>
              <a:t>it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3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Maccabees 1:41-63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They were commanded to </a:t>
            </a:r>
            <a:r>
              <a:rPr lang="en-US" u="sng" dirty="0"/>
              <a:t>build pagan altars, temples, and shrines, and to sacrifice pigs and other unclean animals there</a:t>
            </a:r>
            <a:r>
              <a:rPr lang="en-US" dirty="0" smtClean="0"/>
              <a:t>. </a:t>
            </a:r>
            <a:r>
              <a:rPr lang="en-US" dirty="0"/>
              <a:t>They were </a:t>
            </a:r>
            <a:r>
              <a:rPr lang="en-US" u="sng" dirty="0"/>
              <a:t>forbidden to circumcise</a:t>
            </a:r>
            <a:r>
              <a:rPr lang="en-US" dirty="0"/>
              <a:t> their sons and were required to make themselves </a:t>
            </a:r>
            <a:r>
              <a:rPr lang="en-US" u="sng" dirty="0"/>
              <a:t>ritually unclean</a:t>
            </a:r>
            <a:r>
              <a:rPr lang="en-US" dirty="0"/>
              <a:t> in every way they could</a:t>
            </a:r>
            <a:r>
              <a:rPr lang="en-US" dirty="0" smtClean="0"/>
              <a:t>, </a:t>
            </a:r>
            <a:r>
              <a:rPr lang="en-US" dirty="0"/>
              <a:t>so that they would </a:t>
            </a:r>
            <a:r>
              <a:rPr lang="en-US" u="sng" dirty="0"/>
              <a:t>forget the Law which the Lord had given through Moses and would disobey all its commands</a:t>
            </a:r>
            <a:r>
              <a:rPr lang="en-US" dirty="0" smtClean="0"/>
              <a:t>. </a:t>
            </a:r>
            <a:r>
              <a:rPr lang="en-US" dirty="0"/>
              <a:t>The penalty for disobeying the king's decree was death.</a:t>
            </a:r>
          </a:p>
        </p:txBody>
      </p:sp>
    </p:spTree>
    <p:extLst>
      <p:ext uri="{BB962C8B-B14F-4D97-AF65-F5344CB8AC3E}">
        <p14:creationId xmlns:p14="http://schemas.microsoft.com/office/powerpoint/2010/main" val="31533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History of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Intertestamental</a:t>
            </a:r>
            <a:r>
              <a:rPr lang="en-US" dirty="0" smtClean="0"/>
              <a:t> Period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571500" indent="-457200"/>
            <a:r>
              <a:rPr lang="en-US" dirty="0" smtClean="0"/>
              <a:t>Moving from Malachi to Matthew: 400 years of history.</a:t>
            </a:r>
          </a:p>
          <a:p>
            <a:pPr marL="571500" indent="-457200"/>
            <a:r>
              <a:rPr lang="en-US" dirty="0" smtClean="0"/>
              <a:t>Importance of knowing and understanding this period of history – crucial for our understanding of the NT and the mission and ministry of Jesus and St Paul</a:t>
            </a:r>
          </a:p>
          <a:p>
            <a:pPr lvl="2"/>
            <a:endParaRPr lang="en-MY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Maccabees 1:41-63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king not only issued the same decree throughout his whole empire, but he also </a:t>
            </a:r>
            <a:r>
              <a:rPr lang="en-US" u="sng" dirty="0"/>
              <a:t>appointed officials to supervise the people and commanded each town in Judea to offer pagan sacrifices</a:t>
            </a:r>
            <a:r>
              <a:rPr lang="en-US" dirty="0" smtClean="0"/>
              <a:t>. </a:t>
            </a:r>
            <a:r>
              <a:rPr lang="en-US" dirty="0"/>
              <a:t>Many of the </a:t>
            </a:r>
            <a:r>
              <a:rPr lang="en-US" u="sng" dirty="0"/>
              <a:t>Jews were ready to forsake the Law and to obey these officials</a:t>
            </a:r>
            <a:r>
              <a:rPr lang="en-US" dirty="0"/>
              <a:t>. They defiled the land with their evil</a:t>
            </a:r>
            <a:r>
              <a:rPr lang="en-US" dirty="0" smtClean="0"/>
              <a:t>, </a:t>
            </a:r>
            <a:r>
              <a:rPr lang="en-US" dirty="0"/>
              <a:t>and their conduct forced all true Israelites to hide wherever they could.</a:t>
            </a:r>
          </a:p>
        </p:txBody>
      </p:sp>
    </p:spTree>
    <p:extLst>
      <p:ext uri="{BB962C8B-B14F-4D97-AF65-F5344CB8AC3E}">
        <p14:creationId xmlns:p14="http://schemas.microsoft.com/office/powerpoint/2010/main" val="144590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Maccabees 1:41-63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On the fifteenth day of the month of Kislev in the year </a:t>
            </a:r>
            <a:r>
              <a:rPr lang="en-US" dirty="0" smtClean="0"/>
              <a:t>145 (167BCE), </a:t>
            </a:r>
            <a:r>
              <a:rPr lang="en-US" dirty="0"/>
              <a:t>King Antiochus set up </a:t>
            </a:r>
            <a:r>
              <a:rPr lang="en-US" dirty="0" smtClean="0"/>
              <a:t>the </a:t>
            </a:r>
            <a:r>
              <a:rPr lang="en-US" u="sng" dirty="0" smtClean="0"/>
              <a:t>abomination that causes desolation </a:t>
            </a:r>
            <a:r>
              <a:rPr lang="en-US" dirty="0" smtClean="0"/>
              <a:t>on </a:t>
            </a:r>
            <a:r>
              <a:rPr lang="en-US" dirty="0"/>
              <a:t>the altar of the Temple, and pagan altars were built in the towns throughout Judea</a:t>
            </a:r>
            <a:r>
              <a:rPr lang="en-US" dirty="0" smtClean="0"/>
              <a:t>. </a:t>
            </a:r>
            <a:r>
              <a:rPr lang="en-US" u="sng" dirty="0"/>
              <a:t>Pagan sacrifices </a:t>
            </a:r>
            <a:r>
              <a:rPr lang="en-US" dirty="0"/>
              <a:t>were offered in front of houses and in the streets</a:t>
            </a:r>
            <a:r>
              <a:rPr lang="en-US" dirty="0" smtClean="0"/>
              <a:t>. </a:t>
            </a:r>
            <a:r>
              <a:rPr lang="en-US" u="sng" dirty="0"/>
              <a:t>Any books of the Law which were found were torn up and burned</a:t>
            </a:r>
            <a:r>
              <a:rPr lang="en-US" u="sng" dirty="0" smtClean="0"/>
              <a:t>, </a:t>
            </a:r>
            <a:r>
              <a:rPr lang="en-US" u="sng" dirty="0"/>
              <a:t>and anyone who was caught with a copy of the sacred books or who obeyed the Law was put to death by order of the ki</a:t>
            </a:r>
            <a:r>
              <a:rPr lang="en-US" dirty="0"/>
              <a:t>ng</a:t>
            </a:r>
            <a:r>
              <a:rPr lang="en-US" dirty="0" smtClean="0"/>
              <a:t>. </a:t>
            </a:r>
            <a:r>
              <a:rPr lang="en-US" dirty="0"/>
              <a:t>Month after month these wicked people used their power against the Israelites caught in the towns.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0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Maccabees 1:41-61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 the twenty-fifth of the month, these same evil people </a:t>
            </a:r>
            <a:r>
              <a:rPr lang="en-US" u="sng" dirty="0"/>
              <a:t>offered sacrifices on the pagan altar erected on top of the altar in the Temple</a:t>
            </a:r>
            <a:r>
              <a:rPr lang="en-US" dirty="0" smtClean="0"/>
              <a:t>. Mothers </a:t>
            </a:r>
            <a:r>
              <a:rPr lang="en-US" dirty="0"/>
              <a:t>who had allowed their babies to be circumcised were put to death in accordance with the king's decree</a:t>
            </a:r>
            <a:r>
              <a:rPr lang="en-US" dirty="0" smtClean="0"/>
              <a:t>. </a:t>
            </a:r>
            <a:r>
              <a:rPr lang="en-US" dirty="0"/>
              <a:t>Their babies were hung around their necks, and their families and those who had circumcised them were put to death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4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the Horror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Interfering in the appointment of high priests in </a:t>
            </a:r>
            <a:r>
              <a:rPr lang="en-US" dirty="0" smtClean="0"/>
              <a:t>temple</a:t>
            </a:r>
            <a:endParaRPr lang="en-US" dirty="0"/>
          </a:p>
          <a:p>
            <a:pPr lvl="0"/>
            <a:r>
              <a:rPr lang="en-US" dirty="0"/>
              <a:t>Building of gymnasium near the temple – alien to Jewish </a:t>
            </a:r>
            <a:r>
              <a:rPr lang="en-US" dirty="0" smtClean="0"/>
              <a:t>culture</a:t>
            </a:r>
            <a:endParaRPr lang="en-US" dirty="0"/>
          </a:p>
          <a:p>
            <a:pPr lvl="0"/>
            <a:r>
              <a:rPr lang="en-US" dirty="0"/>
              <a:t>167BCE – desecrated the temple, rededicated to </a:t>
            </a:r>
            <a:r>
              <a:rPr lang="en-US" dirty="0" smtClean="0"/>
              <a:t>Zeus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Prohibiting the observance of Jewish law, especially </a:t>
            </a:r>
            <a:r>
              <a:rPr lang="en-US" dirty="0" smtClean="0"/>
              <a:t>circumcision, Sabbath, food laws, and the practice of Judaism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0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332656"/>
            <a:ext cx="3466728" cy="3672408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u="sng" dirty="0"/>
              <a:t>SUMMARY</a:t>
            </a:r>
            <a:r>
              <a:rPr lang="en-US" dirty="0"/>
              <a:t>: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The </a:t>
            </a:r>
            <a:r>
              <a:rPr lang="en-US" dirty="0"/>
              <a:t>political, religious, social, and ethnic identity </a:t>
            </a:r>
            <a:r>
              <a:rPr lang="en-US" dirty="0" smtClean="0"/>
              <a:t>of Jews all </a:t>
            </a:r>
            <a:r>
              <a:rPr lang="en-US" dirty="0"/>
              <a:t>stripped </a:t>
            </a:r>
            <a:r>
              <a:rPr lang="en-US" dirty="0" smtClean="0"/>
              <a:t>away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14941" cy="393305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87624" y="4293096"/>
            <a:ext cx="64807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/>
              <a:t>SO, WHO IS A JEW NOW?</a:t>
            </a:r>
          </a:p>
        </p:txBody>
      </p:sp>
    </p:spTree>
    <p:extLst>
      <p:ext uri="{BB962C8B-B14F-4D97-AF65-F5344CB8AC3E}">
        <p14:creationId xmlns:p14="http://schemas.microsoft.com/office/powerpoint/2010/main" val="248341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If you are a Jew living in this period, how would you have reacted to the circumstances surrounding you?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1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Tumultuous Times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Maccabean Revolt (167-63BCE)- 1 Maccabees 2</a:t>
            </a:r>
          </a:p>
          <a:p>
            <a:pPr lvl="1"/>
            <a:r>
              <a:rPr lang="en-US" dirty="0"/>
              <a:t>During that time, a priest of the </a:t>
            </a:r>
            <a:r>
              <a:rPr lang="en-US" dirty="0" err="1"/>
              <a:t>Jehoiarib</a:t>
            </a:r>
            <a:r>
              <a:rPr lang="en-US" dirty="0"/>
              <a:t> family named </a:t>
            </a:r>
            <a:r>
              <a:rPr lang="en-US" dirty="0" err="1" smtClean="0"/>
              <a:t>Mattathias</a:t>
            </a:r>
            <a:r>
              <a:rPr lang="en-US" dirty="0" smtClean="0"/>
              <a:t>…When </a:t>
            </a:r>
            <a:r>
              <a:rPr lang="en-US" dirty="0" err="1"/>
              <a:t>Mattathias</a:t>
            </a:r>
            <a:r>
              <a:rPr lang="en-US" dirty="0"/>
              <a:t> saw all the sins that were being committed in Judea and Jerusalem</a:t>
            </a:r>
            <a:r>
              <a:rPr lang="en-US" dirty="0" smtClean="0"/>
              <a:t>, </a:t>
            </a:r>
            <a:r>
              <a:rPr lang="en-US" dirty="0"/>
              <a:t>he said:  </a:t>
            </a:r>
          </a:p>
        </p:txBody>
      </p:sp>
    </p:spTree>
    <p:extLst>
      <p:ext uri="{BB962C8B-B14F-4D97-AF65-F5344CB8AC3E}">
        <p14:creationId xmlns:p14="http://schemas.microsoft.com/office/powerpoint/2010/main" val="100094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Tumultuous Times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85000" lnSpcReduction="10000"/>
          </a:bodyPr>
          <a:lstStyle/>
          <a:p>
            <a:pPr marL="57150" indent="0">
              <a:buNone/>
            </a:pPr>
            <a:r>
              <a:rPr lang="en-US" dirty="0" smtClean="0"/>
              <a:t>Why </a:t>
            </a:r>
            <a:r>
              <a:rPr lang="en-US" dirty="0"/>
              <a:t>was I born to see these terrible things, </a:t>
            </a:r>
            <a:r>
              <a:rPr lang="en-US" dirty="0" smtClean="0"/>
              <a:t>the </a:t>
            </a:r>
            <a:r>
              <a:rPr lang="en-US" dirty="0"/>
              <a:t>ruin of my people and of the holy city</a:t>
            </a:r>
            <a:r>
              <a:rPr lang="en-US" dirty="0" smtClean="0"/>
              <a:t>?</a:t>
            </a:r>
            <a:r>
              <a:rPr lang="en-US" dirty="0"/>
              <a:t> Must I sit here helpless </a:t>
            </a:r>
            <a:r>
              <a:rPr lang="en-US" dirty="0" smtClean="0"/>
              <a:t>while </a:t>
            </a:r>
            <a:r>
              <a:rPr lang="en-US" dirty="0"/>
              <a:t>the city is surrendered to enemies </a:t>
            </a:r>
            <a:r>
              <a:rPr lang="en-US" dirty="0" smtClean="0"/>
              <a:t>and </a:t>
            </a:r>
            <a:r>
              <a:rPr lang="en-US" dirty="0"/>
              <a:t>the Temple falls into the hands of foreigners?</a:t>
            </a:r>
            <a:r>
              <a:rPr lang="en-US" dirty="0" smtClean="0"/>
              <a:t> The </a:t>
            </a:r>
            <a:r>
              <a:rPr lang="en-US" dirty="0"/>
              <a:t>Temple is like someone without </a:t>
            </a:r>
            <a:r>
              <a:rPr lang="en-US" dirty="0" smtClean="0"/>
              <a:t>honor.</a:t>
            </a:r>
            <a:r>
              <a:rPr lang="en-US" dirty="0"/>
              <a:t> </a:t>
            </a:r>
            <a:r>
              <a:rPr lang="en-US" dirty="0" smtClean="0"/>
              <a:t>Its </a:t>
            </a:r>
            <a:r>
              <a:rPr lang="en-US" dirty="0"/>
              <a:t>splendid </a:t>
            </a:r>
            <a:r>
              <a:rPr lang="en-US" dirty="0" smtClean="0"/>
              <a:t>furnishings</a:t>
            </a:r>
            <a:r>
              <a:rPr lang="en-US" dirty="0"/>
              <a:t> have been carried away as loot. </a:t>
            </a:r>
            <a:r>
              <a:rPr lang="en-US" dirty="0" smtClean="0"/>
              <a:t>Our </a:t>
            </a:r>
            <a:r>
              <a:rPr lang="en-US" dirty="0"/>
              <a:t>children have been killed in the streets, </a:t>
            </a:r>
            <a:r>
              <a:rPr lang="en-US" dirty="0" smtClean="0"/>
              <a:t>and </a:t>
            </a:r>
            <a:r>
              <a:rPr lang="en-US" dirty="0"/>
              <a:t>our young men by the sword of the enemy.</a:t>
            </a:r>
            <a:r>
              <a:rPr lang="en-US" dirty="0" smtClean="0"/>
              <a:t> Every </a:t>
            </a:r>
            <a:r>
              <a:rPr lang="en-US" dirty="0"/>
              <a:t>nation in the world has occupied the </a:t>
            </a:r>
            <a:r>
              <a:rPr lang="en-US" dirty="0" smtClean="0"/>
              <a:t>city</a:t>
            </a:r>
            <a:r>
              <a:rPr lang="en-US" dirty="0"/>
              <a:t> and robbed her of her </a:t>
            </a:r>
            <a:r>
              <a:rPr lang="en-US" dirty="0" smtClean="0"/>
              <a:t>possessions.</a:t>
            </a:r>
            <a:r>
              <a:rPr lang="en-US" dirty="0"/>
              <a:t> </a:t>
            </a:r>
            <a:r>
              <a:rPr lang="en-US" dirty="0" smtClean="0"/>
              <a:t>All </a:t>
            </a:r>
            <a:r>
              <a:rPr lang="en-US" dirty="0"/>
              <a:t>her ornaments have been stripped away</a:t>
            </a:r>
            <a:r>
              <a:rPr lang="en-US" dirty="0" smtClean="0"/>
              <a:t>;</a:t>
            </a:r>
            <a:r>
              <a:rPr lang="en-US" dirty="0"/>
              <a:t> she is now a slave, no longer free.</a:t>
            </a:r>
            <a:r>
              <a:rPr lang="en-US" dirty="0" smtClean="0"/>
              <a:t> Look </a:t>
            </a:r>
            <a:r>
              <a:rPr lang="en-US" dirty="0"/>
              <a:t>at our Temple, profaned by </a:t>
            </a:r>
            <a:r>
              <a:rPr lang="en-US" dirty="0" smtClean="0"/>
              <a:t>the Gentiles, </a:t>
            </a:r>
            <a:r>
              <a:rPr lang="en-US" dirty="0"/>
              <a:t> emptied of all its splendor</a:t>
            </a:r>
            <a:r>
              <a:rPr lang="en-US" dirty="0" smtClean="0"/>
              <a:t>. </a:t>
            </a:r>
            <a:r>
              <a:rPr lang="en-US" u="sng" dirty="0"/>
              <a:t>Why should we go on </a:t>
            </a:r>
            <a:r>
              <a:rPr lang="en-US" u="sng" dirty="0" smtClean="0"/>
              <a:t>living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6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Tumultuous Times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 Maccabean Revolt – 1 Maccabees 2</a:t>
            </a:r>
          </a:p>
          <a:p>
            <a:pPr marL="457200" lvl="1" indent="0">
              <a:buNone/>
            </a:pPr>
            <a:r>
              <a:rPr lang="en-US" dirty="0"/>
              <a:t>Then the king's officials, who were forcing the people to turn from God, came to the town of </a:t>
            </a:r>
            <a:r>
              <a:rPr lang="en-US" dirty="0" err="1"/>
              <a:t>Modein</a:t>
            </a:r>
            <a:r>
              <a:rPr lang="en-US" dirty="0"/>
              <a:t> to force the people there to offer pagan </a:t>
            </a:r>
            <a:r>
              <a:rPr lang="en-US" dirty="0" smtClean="0"/>
              <a:t>sacrifices…</a:t>
            </a:r>
            <a:r>
              <a:rPr lang="en-US" dirty="0"/>
              <a:t>one of the men from </a:t>
            </a:r>
            <a:r>
              <a:rPr lang="en-US" dirty="0" err="1"/>
              <a:t>Modein</a:t>
            </a:r>
            <a:r>
              <a:rPr lang="en-US" dirty="0"/>
              <a:t> decided to obey the king's decree and stepped out in front of everyone to offer a pagan sacrifice on the altar that stood there</a:t>
            </a:r>
            <a:r>
              <a:rPr lang="en-US" dirty="0" smtClean="0"/>
              <a:t>. </a:t>
            </a:r>
            <a:r>
              <a:rPr lang="en-US" u="sng" dirty="0"/>
              <a:t>When </a:t>
            </a:r>
            <a:r>
              <a:rPr lang="en-US" u="sng" dirty="0" err="1"/>
              <a:t>Mattathias</a:t>
            </a:r>
            <a:r>
              <a:rPr lang="en-US" u="sng" dirty="0"/>
              <a:t> saw him, he became angry enough to do what had to be done. Shaking with rage, he ran forward and killed the man right there on the altar</a:t>
            </a:r>
            <a:r>
              <a:rPr lang="en-US" u="sng" dirty="0" smtClean="0"/>
              <a:t>. </a:t>
            </a:r>
            <a:r>
              <a:rPr lang="en-US" u="sng" dirty="0"/>
              <a:t>He also killed the royal official who was forcing the people to sacrifice, and then he tore down the </a:t>
            </a:r>
            <a:r>
              <a:rPr lang="en-US" u="sng" dirty="0" smtClean="0"/>
              <a:t>altar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743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Tumultuous Times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Maccabean Revolt – 1 Maccabees 2</a:t>
            </a:r>
          </a:p>
          <a:p>
            <a:pPr marL="457200" lvl="1" indent="0">
              <a:buNone/>
            </a:pPr>
            <a:r>
              <a:rPr lang="en-US" dirty="0" smtClean="0"/>
              <a:t>….Then </a:t>
            </a:r>
            <a:r>
              <a:rPr lang="en-US" dirty="0" err="1"/>
              <a:t>Mattathias</a:t>
            </a:r>
            <a:r>
              <a:rPr lang="en-US" dirty="0"/>
              <a:t> and his friends were joined by a group of devout and patriotic Jews, the strongest and bravest men in Israel, who had all </a:t>
            </a:r>
            <a:r>
              <a:rPr lang="en-US" u="sng" dirty="0"/>
              <a:t>volunteered to defend the Law</a:t>
            </a:r>
            <a:r>
              <a:rPr lang="en-US" dirty="0" smtClean="0"/>
              <a:t>. </a:t>
            </a:r>
            <a:r>
              <a:rPr lang="en-US" dirty="0"/>
              <a:t>In addition, everyone who was fleeing from the persecution joined them and strengthened their forces.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397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Information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Old and New Testaments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Jewish Sources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Writings of Josephus – the </a:t>
            </a:r>
            <a:r>
              <a:rPr lang="en-US" i="1" dirty="0" smtClean="0"/>
              <a:t>Jewish War </a:t>
            </a:r>
            <a:r>
              <a:rPr lang="en-US" dirty="0" smtClean="0"/>
              <a:t>and the </a:t>
            </a:r>
            <a:r>
              <a:rPr lang="en-US" i="1" dirty="0" smtClean="0"/>
              <a:t>Antiquities </a:t>
            </a:r>
            <a:r>
              <a:rPr lang="en-US" dirty="0" smtClean="0"/>
              <a:t>as the most important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710" y="1340767"/>
            <a:ext cx="3659289" cy="5525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Tumultuous Times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success of the Revolt</a:t>
            </a:r>
          </a:p>
          <a:p>
            <a:pPr lvl="0"/>
            <a:r>
              <a:rPr lang="en-US" dirty="0" smtClean="0"/>
              <a:t>The rededication of the temple (and the celebration of Hanukkah – see John 10:22-23, and the discourse on the Good Shepherd)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9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Tumultuous Times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Hasmonean</a:t>
            </a:r>
            <a:r>
              <a:rPr lang="en-US" dirty="0" smtClean="0"/>
              <a:t> Dynasty – the merging of kingship and priestly office into one</a:t>
            </a:r>
          </a:p>
          <a:p>
            <a:pPr lvl="0"/>
            <a:r>
              <a:rPr lang="en-US" dirty="0" smtClean="0"/>
              <a:t>Fall of Jerusalem to the Romans in 63BCE</a:t>
            </a:r>
          </a:p>
          <a:p>
            <a:pPr lvl="1"/>
            <a:r>
              <a:rPr lang="en-US" dirty="0" smtClean="0"/>
              <a:t>Pompey marched into Jerusalem</a:t>
            </a:r>
          </a:p>
          <a:p>
            <a:pPr lvl="1"/>
            <a:r>
              <a:rPr lang="en-US" dirty="0" smtClean="0"/>
              <a:t>Beginning of the Roman rule in Palestine</a:t>
            </a:r>
          </a:p>
          <a:p>
            <a:pPr lvl="1"/>
            <a:r>
              <a:rPr lang="en-US" dirty="0" smtClean="0"/>
              <a:t>The first Jewish War (66-70CE), and the final destruction of the Temple</a:t>
            </a:r>
          </a:p>
          <a:p>
            <a:pPr lvl="1"/>
            <a:r>
              <a:rPr lang="en-US" dirty="0" smtClean="0"/>
              <a:t>The second revolt, the Bar </a:t>
            </a:r>
            <a:r>
              <a:rPr lang="en-US" dirty="0" err="1" smtClean="0"/>
              <a:t>Jochba</a:t>
            </a:r>
            <a:r>
              <a:rPr lang="en-US" dirty="0" smtClean="0"/>
              <a:t> revolt (132-135CE) under Hadrian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7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4" y="116632"/>
            <a:ext cx="5076056" cy="1584176"/>
          </a:xfrm>
        </p:spPr>
        <p:txBody>
          <a:bodyPr>
            <a:normAutofit/>
          </a:bodyPr>
          <a:lstStyle/>
          <a:p>
            <a:r>
              <a:rPr lang="en-US" dirty="0" smtClean="0"/>
              <a:t>Sources of </a:t>
            </a:r>
            <a:br>
              <a:rPr lang="en-US" dirty="0" smtClean="0"/>
            </a:b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355976" y="1844824"/>
            <a:ext cx="4402832" cy="14401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Dead Sea Scrolls – discovered around 1946-47.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6992"/>
            <a:ext cx="5431225" cy="3278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906"/>
            <a:ext cx="4091567" cy="335508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652120" y="3501008"/>
            <a:ext cx="327636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Most important is 1QS – The Rule of the Community (6.5ft in length by 10 inches wide)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1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Information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Septuagint (LXX) – Greek translation of the Hebrew bible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340768"/>
            <a:ext cx="4621577" cy="504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0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Information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90000"/>
              </a:lnSpc>
              <a:buFont typeface="Arial"/>
              <a:buChar char="•"/>
            </a:pPr>
            <a:r>
              <a:rPr lang="en-US" sz="3200" dirty="0" smtClean="0"/>
              <a:t>Apocrypha – most </a:t>
            </a:r>
            <a:r>
              <a:rPr lang="en-US" sz="3200" dirty="0"/>
              <a:t>important </a:t>
            </a:r>
            <a:r>
              <a:rPr lang="en-US" sz="3200" i="1" dirty="0"/>
              <a:t>1 Maccabees </a:t>
            </a:r>
            <a:r>
              <a:rPr lang="en-US" sz="3200" dirty="0"/>
              <a:t>– describing the events around 167BCE, most notably the “abomination that causes desolation</a:t>
            </a:r>
            <a:r>
              <a:rPr lang="en-US" sz="3200" dirty="0" smtClean="0"/>
              <a:t>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952" y="3021981"/>
            <a:ext cx="5004048" cy="3817538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3501008"/>
            <a:ext cx="3890392" cy="2777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err="1" smtClean="0"/>
              <a:t>Pseudepigrapha</a:t>
            </a:r>
            <a:r>
              <a:rPr lang="en-US" dirty="0" smtClean="0"/>
              <a:t> – </a:t>
            </a:r>
            <a:r>
              <a:rPr lang="en-US" i="1" dirty="0" smtClean="0"/>
              <a:t>Psalms of Solomon </a:t>
            </a:r>
            <a:r>
              <a:rPr lang="en-US" dirty="0" smtClean="0"/>
              <a:t>most important</a:t>
            </a:r>
          </a:p>
        </p:txBody>
      </p:sp>
    </p:spTree>
    <p:extLst>
      <p:ext uri="{BB962C8B-B14F-4D97-AF65-F5344CB8AC3E}">
        <p14:creationId xmlns:p14="http://schemas.microsoft.com/office/powerpoint/2010/main" val="113410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Information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95936" y="1600200"/>
            <a:ext cx="4690864" cy="42770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Mishnah – sayings/teachings of the rabbis on observing the Law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Targums</a:t>
            </a:r>
            <a:r>
              <a:rPr lang="en-US" dirty="0" smtClean="0"/>
              <a:t> – commentary on the Hebrew Bible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768"/>
            <a:ext cx="3801327" cy="52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8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OT Left </a:t>
            </a:r>
            <a:r>
              <a:rPr lang="en-US" dirty="0"/>
              <a:t>U</a:t>
            </a:r>
            <a:r>
              <a:rPr lang="en-US" dirty="0" smtClean="0"/>
              <a:t>s:</a:t>
            </a:r>
            <a:br>
              <a:rPr lang="en-US" dirty="0" smtClean="0"/>
            </a:br>
            <a:r>
              <a:rPr lang="en-US" dirty="0" smtClean="0"/>
              <a:t>The Exile and the Return from the Exile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Political background: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Babylonian Exile and Persian Rule (586-331BCE)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Loss of Land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Loss of Temple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Loss of Kingship</a:t>
            </a:r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</TotalTime>
  <Words>2092</Words>
  <Application>Microsoft Macintosh PowerPoint</Application>
  <PresentationFormat>On-screen Show (4:3)</PresentationFormat>
  <Paragraphs>134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NT SURVEY/INTRODUCTION 1: EVENTS AND IDEAS THAT SHAPED  THE NT WORLD by Rev Dr Lim Kar Yong</vt:lpstr>
      <vt:lpstr>The World of the New Testament</vt:lpstr>
      <vt:lpstr>The History of  the Intertestamental Period</vt:lpstr>
      <vt:lpstr>Sources of Information</vt:lpstr>
      <vt:lpstr>Sources of  Information</vt:lpstr>
      <vt:lpstr>Sources of Information</vt:lpstr>
      <vt:lpstr>Sources of Information</vt:lpstr>
      <vt:lpstr>Sources of Information</vt:lpstr>
      <vt:lpstr>Where OT Left Us: The Exile and the Return from the Exile</vt:lpstr>
      <vt:lpstr>Where OT Left Us: The Exile and the Return from the Exile</vt:lpstr>
      <vt:lpstr>Where OT Left Us: The Exile and the Return from the Exile</vt:lpstr>
      <vt:lpstr>Where OT Left Us: The Exile and the Return from the Exile</vt:lpstr>
      <vt:lpstr>Where OT Left Us: The Exile and the Return from the Exile</vt:lpstr>
      <vt:lpstr>Where OT Left Us: The Exile and the Return from the Exile</vt:lpstr>
      <vt:lpstr>PowerPoint Presentation</vt:lpstr>
      <vt:lpstr>Where OT Left Us: The Exile and the Return from the Exile</vt:lpstr>
      <vt:lpstr>Where OT Left Us: The Exile and the Return from the Exile</vt:lpstr>
      <vt:lpstr>Desecration of the Temple</vt:lpstr>
      <vt:lpstr>1 Maccabees 1:10-15</vt:lpstr>
      <vt:lpstr>1 Maccabees 1:10-15</vt:lpstr>
      <vt:lpstr>1 Maccabees 1:20-25</vt:lpstr>
      <vt:lpstr>1 Maccabees 1:20-25</vt:lpstr>
      <vt:lpstr>1 Maccabees 1:29-40</vt:lpstr>
      <vt:lpstr>1 Maccabees 1:29-40</vt:lpstr>
      <vt:lpstr>1 Maccabees 1:29-40</vt:lpstr>
      <vt:lpstr>1 Maccabees 1:29-40</vt:lpstr>
      <vt:lpstr>1 Maccabees 1:41-63</vt:lpstr>
      <vt:lpstr>1 Maccabees 1:41-63</vt:lpstr>
      <vt:lpstr>1 Maccabees 1:41-63</vt:lpstr>
      <vt:lpstr>1 Maccabees 1:41-63</vt:lpstr>
      <vt:lpstr>1 Maccabees 1:41-63</vt:lpstr>
      <vt:lpstr>1 Maccabees 1:41-61</vt:lpstr>
      <vt:lpstr>Summary of the Horror Stories</vt:lpstr>
      <vt:lpstr>PowerPoint Presentation</vt:lpstr>
      <vt:lpstr>Think:</vt:lpstr>
      <vt:lpstr>More Tumultuous Times :</vt:lpstr>
      <vt:lpstr>More Tumultuous Times :</vt:lpstr>
      <vt:lpstr>More Tumultuous Times :</vt:lpstr>
      <vt:lpstr>More Tumultuous Times :</vt:lpstr>
      <vt:lpstr>More Tumultuous Times :</vt:lpstr>
      <vt:lpstr>More Tumultuous Times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 LIM</dc:creator>
  <cp:lastModifiedBy>Kar Yong Lim</cp:lastModifiedBy>
  <cp:revision>123</cp:revision>
  <cp:lastPrinted>2012-01-10T03:41:00Z</cp:lastPrinted>
  <dcterms:created xsi:type="dcterms:W3CDTF">2010-01-19T04:14:29Z</dcterms:created>
  <dcterms:modified xsi:type="dcterms:W3CDTF">2016-06-03T08:47:38Z</dcterms:modified>
</cp:coreProperties>
</file>